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400" r:id="rId2"/>
    <p:sldId id="267" r:id="rId3"/>
    <p:sldId id="266" r:id="rId4"/>
    <p:sldId id="314" r:id="rId5"/>
    <p:sldId id="315" r:id="rId6"/>
    <p:sldId id="260" r:id="rId7"/>
    <p:sldId id="329" r:id="rId8"/>
    <p:sldId id="270" r:id="rId9"/>
    <p:sldId id="364" r:id="rId10"/>
    <p:sldId id="365" r:id="rId11"/>
    <p:sldId id="264" r:id="rId12"/>
    <p:sldId id="287" r:id="rId13"/>
    <p:sldId id="369" r:id="rId14"/>
    <p:sldId id="370" r:id="rId15"/>
    <p:sldId id="372" r:id="rId16"/>
    <p:sldId id="390" r:id="rId17"/>
    <p:sldId id="373" r:id="rId18"/>
    <p:sldId id="359" r:id="rId19"/>
    <p:sldId id="263" r:id="rId20"/>
    <p:sldId id="269" r:id="rId21"/>
    <p:sldId id="366" r:id="rId22"/>
    <p:sldId id="389" r:id="rId23"/>
    <p:sldId id="401" r:id="rId24"/>
    <p:sldId id="391" r:id="rId25"/>
    <p:sldId id="376" r:id="rId26"/>
    <p:sldId id="360" r:id="rId27"/>
    <p:sldId id="319" r:id="rId28"/>
    <p:sldId id="377" r:id="rId29"/>
    <p:sldId id="402" r:id="rId30"/>
    <p:sldId id="393" r:id="rId31"/>
    <p:sldId id="395" r:id="rId32"/>
    <p:sldId id="378" r:id="rId33"/>
    <p:sldId id="361" r:id="rId34"/>
    <p:sldId id="320" r:id="rId35"/>
    <p:sldId id="379" r:id="rId36"/>
    <p:sldId id="367" r:id="rId37"/>
    <p:sldId id="368" r:id="rId38"/>
    <p:sldId id="396" r:id="rId39"/>
    <p:sldId id="380" r:id="rId40"/>
    <p:sldId id="362" r:id="rId41"/>
    <p:sldId id="321" r:id="rId42"/>
    <p:sldId id="381" r:id="rId43"/>
    <p:sldId id="397" r:id="rId44"/>
    <p:sldId id="382" r:id="rId45"/>
    <p:sldId id="363" r:id="rId46"/>
    <p:sldId id="322" r:id="rId47"/>
    <p:sldId id="323" r:id="rId48"/>
    <p:sldId id="262" r:id="rId49"/>
    <p:sldId id="278" r:id="rId50"/>
    <p:sldId id="384" r:id="rId51"/>
    <p:sldId id="383" r:id="rId52"/>
    <p:sldId id="385" r:id="rId53"/>
    <p:sldId id="398" r:id="rId54"/>
    <p:sldId id="386" r:id="rId55"/>
    <p:sldId id="325" r:id="rId56"/>
    <p:sldId id="326" r:id="rId57"/>
    <p:sldId id="399" r:id="rId58"/>
    <p:sldId id="284" r:id="rId59"/>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264"/>
    <a:srgbClr val="004F6D"/>
    <a:srgbClr val="004F64"/>
    <a:srgbClr val="00A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9708" autoAdjust="0"/>
  </p:normalViewPr>
  <p:slideViewPr>
    <p:cSldViewPr snapToGrid="0" snapToObjects="1">
      <p:cViewPr>
        <p:scale>
          <a:sx n="100" d="100"/>
          <a:sy n="100" d="100"/>
        </p:scale>
        <p:origin x="-7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6" y="0"/>
            <a:ext cx="2944283" cy="496570"/>
          </a:xfrm>
          <a:prstGeom prst="rect">
            <a:avLst/>
          </a:prstGeom>
        </p:spPr>
        <p:txBody>
          <a:bodyPr vert="horz" lIns="91440" tIns="45720" rIns="91440" bIns="45720" rtlCol="0"/>
          <a:lstStyle>
            <a:lvl1pPr algn="r">
              <a:defRPr sz="1200"/>
            </a:lvl1pPr>
          </a:lstStyle>
          <a:p>
            <a:fld id="{A66745A6-68E5-AB4D-A538-C19F9FA6CB31}" type="datetimeFigureOut">
              <a:rPr lang="en-US" smtClean="0"/>
              <a:pPr/>
              <a:t>10/11/2012</a:t>
            </a:fld>
            <a:endParaRPr lang="en-US" dirty="0"/>
          </a:p>
        </p:txBody>
      </p:sp>
      <p:sp>
        <p:nvSpPr>
          <p:cNvPr id="4" name="Footer Placeholder 3"/>
          <p:cNvSpPr>
            <a:spLocks noGrp="1"/>
          </p:cNvSpPr>
          <p:nvPr>
            <p:ph type="ftr" sz="quarter" idx="2"/>
          </p:nvPr>
        </p:nvSpPr>
        <p:spPr>
          <a:xfrm>
            <a:off x="2" y="9433106"/>
            <a:ext cx="2944283" cy="496570"/>
          </a:xfrm>
          <a:prstGeom prst="rect">
            <a:avLst/>
          </a:prstGeom>
        </p:spPr>
        <p:txBody>
          <a:bodyPr vert="horz" lIns="91440" tIns="45720" rIns="91440" bIns="45720" rtlCol="0" anchor="b"/>
          <a:lstStyle>
            <a:lvl1pPr algn="l">
              <a:defRPr sz="1200"/>
            </a:lvl1pPr>
          </a:lstStyle>
          <a:p>
            <a:r>
              <a:rPr lang="en-US" smtClean="0"/>
              <a:t>Year End Revisions</a:t>
            </a:r>
            <a:endParaRPr lang="en-US" dirty="0"/>
          </a:p>
        </p:txBody>
      </p:sp>
      <p:sp>
        <p:nvSpPr>
          <p:cNvPr id="5" name="Slide Number Placeholder 4"/>
          <p:cNvSpPr>
            <a:spLocks noGrp="1"/>
          </p:cNvSpPr>
          <p:nvPr>
            <p:ph type="sldNum" sz="quarter" idx="3"/>
          </p:nvPr>
        </p:nvSpPr>
        <p:spPr>
          <a:xfrm>
            <a:off x="3848646" y="9433106"/>
            <a:ext cx="2944283" cy="496570"/>
          </a:xfrm>
          <a:prstGeom prst="rect">
            <a:avLst/>
          </a:prstGeom>
        </p:spPr>
        <p:txBody>
          <a:bodyPr vert="horz" lIns="91440" tIns="45720" rIns="91440" bIns="45720" rtlCol="0" anchor="b"/>
          <a:lstStyle>
            <a:lvl1pPr algn="r">
              <a:defRPr sz="1200"/>
            </a:lvl1pPr>
          </a:lstStyle>
          <a:p>
            <a:fld id="{00919396-44EC-E649-9A88-6DB37207ED61}" type="slidenum">
              <a:rPr lang="en-US" smtClean="0"/>
              <a:pPr/>
              <a:t>‹#›</a:t>
            </a:fld>
            <a:endParaRPr lang="en-US" dirty="0"/>
          </a:p>
        </p:txBody>
      </p:sp>
    </p:spTree>
    <p:extLst>
      <p:ext uri="{BB962C8B-B14F-4D97-AF65-F5344CB8AC3E}">
        <p14:creationId xmlns:p14="http://schemas.microsoft.com/office/powerpoint/2010/main" xmlns="" val="16650544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02D52AE6-3097-3F46-8AD1-199F47F9987E}" type="datetimeFigureOut">
              <a:rPr lang="en-US" smtClean="0"/>
              <a:pPr/>
              <a:t>10/11/2012</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2" y="9433106"/>
            <a:ext cx="2944283" cy="496570"/>
          </a:xfrm>
          <a:prstGeom prst="rect">
            <a:avLst/>
          </a:prstGeom>
        </p:spPr>
        <p:txBody>
          <a:bodyPr vert="horz" lIns="91440" tIns="45720" rIns="91440" bIns="45720" rtlCol="0" anchor="b"/>
          <a:lstStyle>
            <a:lvl1pPr algn="l">
              <a:defRPr sz="1200"/>
            </a:lvl1pPr>
          </a:lstStyle>
          <a:p>
            <a:r>
              <a:rPr lang="en-US" smtClean="0"/>
              <a:t>Year End Revisions</a:t>
            </a:r>
            <a:endParaRPr lang="en-US" dirty="0"/>
          </a:p>
        </p:txBody>
      </p:sp>
      <p:sp>
        <p:nvSpPr>
          <p:cNvPr id="7" name="Slide Number Placeholder 6"/>
          <p:cNvSpPr>
            <a:spLocks noGrp="1"/>
          </p:cNvSpPr>
          <p:nvPr>
            <p:ph type="sldNum" sz="quarter" idx="5"/>
          </p:nvPr>
        </p:nvSpPr>
        <p:spPr>
          <a:xfrm>
            <a:off x="3848646" y="9433106"/>
            <a:ext cx="2944283" cy="496570"/>
          </a:xfrm>
          <a:prstGeom prst="rect">
            <a:avLst/>
          </a:prstGeom>
        </p:spPr>
        <p:txBody>
          <a:bodyPr vert="horz" lIns="91440" tIns="45720" rIns="91440" bIns="45720" rtlCol="0" anchor="b"/>
          <a:lstStyle>
            <a:lvl1pPr algn="r">
              <a:defRPr sz="1200"/>
            </a:lvl1pPr>
          </a:lstStyle>
          <a:p>
            <a:fld id="{8CCA73B0-6338-FC4B-B205-CAC9FE5411D8}" type="slidenum">
              <a:rPr lang="en-US" smtClean="0"/>
              <a:pPr/>
              <a:t>‹#›</a:t>
            </a:fld>
            <a:endParaRPr lang="en-US" dirty="0"/>
          </a:p>
        </p:txBody>
      </p:sp>
    </p:spTree>
    <p:extLst>
      <p:ext uri="{BB962C8B-B14F-4D97-AF65-F5344CB8AC3E}">
        <p14:creationId xmlns:p14="http://schemas.microsoft.com/office/powerpoint/2010/main" xmlns="" val="152631388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CCA73B0-6338-FC4B-B205-CAC9FE5411D8}"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Year End Revisions</a:t>
            </a:r>
            <a:endParaRPr lang="en-US" dirty="0"/>
          </a:p>
        </p:txBody>
      </p:sp>
    </p:spTree>
    <p:extLst>
      <p:ext uri="{BB962C8B-B14F-4D97-AF65-F5344CB8AC3E}">
        <p14:creationId xmlns:p14="http://schemas.microsoft.com/office/powerpoint/2010/main" xmlns="" val="215511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Footer Placeholder 3"/>
          <p:cNvSpPr>
            <a:spLocks noGrp="1"/>
          </p:cNvSpPr>
          <p:nvPr>
            <p:ph type="ftr" sz="quarter" idx="10"/>
          </p:nvPr>
        </p:nvSpPr>
        <p:spPr/>
        <p:txBody>
          <a:bodyPr/>
          <a:lstStyle/>
          <a:p>
            <a:r>
              <a:rPr lang="en-US" smtClean="0"/>
              <a:t>Year End Revisions</a:t>
            </a:r>
            <a:endParaRPr lang="en-US" dirty="0"/>
          </a:p>
        </p:txBody>
      </p:sp>
      <p:sp>
        <p:nvSpPr>
          <p:cNvPr id="5" name="Slide Number Placeholder 4"/>
          <p:cNvSpPr>
            <a:spLocks noGrp="1"/>
          </p:cNvSpPr>
          <p:nvPr>
            <p:ph type="sldNum" sz="quarter" idx="11"/>
          </p:nvPr>
        </p:nvSpPr>
        <p:spPr/>
        <p:txBody>
          <a:bodyPr/>
          <a:lstStyle/>
          <a:p>
            <a:fld id="{8CCA73B0-6338-FC4B-B205-CAC9FE5411D8}" type="slidenum">
              <a:rPr lang="en-US" smtClean="0"/>
              <a:pPr/>
              <a:t>46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D0D44-24C0-4523-8D1D-9DC64919F4E9}" type="datetime1">
              <a:rPr lang="en-US" smtClean="0"/>
              <a:pPr/>
              <a:t>10/11/2012</a:t>
            </a:fld>
            <a:endParaRPr lang="en-US" dirty="0"/>
          </a:p>
        </p:txBody>
      </p:sp>
      <p:sp>
        <p:nvSpPr>
          <p:cNvPr id="5" name="Footer Placeholder 4"/>
          <p:cNvSpPr>
            <a:spLocks noGrp="1"/>
          </p:cNvSpPr>
          <p:nvPr>
            <p:ph type="ftr" sz="quarter" idx="11"/>
          </p:nvPr>
        </p:nvSpPr>
        <p:spPr/>
        <p:txBody>
          <a:bodyPr/>
          <a:lstStyle/>
          <a:p>
            <a:r>
              <a:rPr lang="en-US" smtClean="0"/>
              <a:t>Year-End Revisions</a:t>
            </a:r>
            <a:endParaRPr lang="en-US" dirty="0"/>
          </a:p>
        </p:txBody>
      </p:sp>
      <p:sp>
        <p:nvSpPr>
          <p:cNvPr id="6" name="Slide Number Placeholder 5"/>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518264-CBD3-4DEB-A9A3-1D33D227E8B6}" type="datetime1">
              <a:rPr lang="en-US" smtClean="0"/>
              <a:pPr/>
              <a:t>10/11/2012</a:t>
            </a:fld>
            <a:endParaRPr lang="en-US" dirty="0"/>
          </a:p>
        </p:txBody>
      </p:sp>
      <p:sp>
        <p:nvSpPr>
          <p:cNvPr id="5" name="Footer Placeholder 4"/>
          <p:cNvSpPr>
            <a:spLocks noGrp="1"/>
          </p:cNvSpPr>
          <p:nvPr>
            <p:ph type="ftr" sz="quarter" idx="11"/>
          </p:nvPr>
        </p:nvSpPr>
        <p:spPr/>
        <p:txBody>
          <a:bodyPr/>
          <a:lstStyle/>
          <a:p>
            <a:r>
              <a:rPr lang="en-US" smtClean="0"/>
              <a:t>Year-End Revisions</a:t>
            </a:r>
            <a:endParaRPr lang="en-US" dirty="0"/>
          </a:p>
        </p:txBody>
      </p:sp>
      <p:sp>
        <p:nvSpPr>
          <p:cNvPr id="6" name="Slide Number Placeholder 5"/>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42205A-5D64-418C-AC1F-3518F6123B29}" type="datetime1">
              <a:rPr lang="en-US" smtClean="0"/>
              <a:pPr/>
              <a:t>10/11/2012</a:t>
            </a:fld>
            <a:endParaRPr lang="en-US" dirty="0"/>
          </a:p>
        </p:txBody>
      </p:sp>
      <p:sp>
        <p:nvSpPr>
          <p:cNvPr id="5" name="Footer Placeholder 4"/>
          <p:cNvSpPr>
            <a:spLocks noGrp="1"/>
          </p:cNvSpPr>
          <p:nvPr>
            <p:ph type="ftr" sz="quarter" idx="11"/>
          </p:nvPr>
        </p:nvSpPr>
        <p:spPr/>
        <p:txBody>
          <a:bodyPr/>
          <a:lstStyle/>
          <a:p>
            <a:r>
              <a:rPr lang="en-US" smtClean="0"/>
              <a:t>Year-End Revisions</a:t>
            </a:r>
            <a:endParaRPr lang="en-US" dirty="0"/>
          </a:p>
        </p:txBody>
      </p:sp>
      <p:sp>
        <p:nvSpPr>
          <p:cNvPr id="6" name="Slide Number Placeholder 5"/>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408289-32F4-4667-AED2-03EF1BF8FC09}" type="datetime1">
              <a:rPr lang="en-US" smtClean="0"/>
              <a:pPr/>
              <a:t>10/11/2012</a:t>
            </a:fld>
            <a:endParaRPr lang="en-US" dirty="0"/>
          </a:p>
        </p:txBody>
      </p:sp>
      <p:sp>
        <p:nvSpPr>
          <p:cNvPr id="5" name="Footer Placeholder 4"/>
          <p:cNvSpPr>
            <a:spLocks noGrp="1"/>
          </p:cNvSpPr>
          <p:nvPr>
            <p:ph type="ftr" sz="quarter" idx="11"/>
          </p:nvPr>
        </p:nvSpPr>
        <p:spPr/>
        <p:txBody>
          <a:bodyPr/>
          <a:lstStyle/>
          <a:p>
            <a:r>
              <a:rPr lang="en-US" smtClean="0"/>
              <a:t>Year-End Revisions</a:t>
            </a:r>
            <a:endParaRPr lang="en-US" dirty="0"/>
          </a:p>
        </p:txBody>
      </p:sp>
      <p:sp>
        <p:nvSpPr>
          <p:cNvPr id="6" name="Slide Number Placeholder 5"/>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8FD19D-89F8-4D07-82CE-20402CD8F8DB}" type="datetime1">
              <a:rPr lang="en-US" smtClean="0"/>
              <a:pPr/>
              <a:t>10/11/2012</a:t>
            </a:fld>
            <a:endParaRPr lang="en-US" dirty="0"/>
          </a:p>
        </p:txBody>
      </p:sp>
      <p:sp>
        <p:nvSpPr>
          <p:cNvPr id="5" name="Footer Placeholder 4"/>
          <p:cNvSpPr>
            <a:spLocks noGrp="1"/>
          </p:cNvSpPr>
          <p:nvPr>
            <p:ph type="ftr" sz="quarter" idx="11"/>
          </p:nvPr>
        </p:nvSpPr>
        <p:spPr/>
        <p:txBody>
          <a:bodyPr/>
          <a:lstStyle/>
          <a:p>
            <a:r>
              <a:rPr lang="en-US" smtClean="0"/>
              <a:t>Year-End Revisions</a:t>
            </a:r>
            <a:endParaRPr lang="en-US" dirty="0"/>
          </a:p>
        </p:txBody>
      </p:sp>
      <p:sp>
        <p:nvSpPr>
          <p:cNvPr id="6" name="Slide Number Placeholder 5"/>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326D34-0715-4522-82BF-B551D91D11C6}" type="datetime1">
              <a:rPr lang="en-US" smtClean="0"/>
              <a:pPr/>
              <a:t>10/11/2012</a:t>
            </a:fld>
            <a:endParaRPr lang="en-US" dirty="0"/>
          </a:p>
        </p:txBody>
      </p:sp>
      <p:sp>
        <p:nvSpPr>
          <p:cNvPr id="6" name="Footer Placeholder 5"/>
          <p:cNvSpPr>
            <a:spLocks noGrp="1"/>
          </p:cNvSpPr>
          <p:nvPr>
            <p:ph type="ftr" sz="quarter" idx="11"/>
          </p:nvPr>
        </p:nvSpPr>
        <p:spPr/>
        <p:txBody>
          <a:bodyPr/>
          <a:lstStyle/>
          <a:p>
            <a:r>
              <a:rPr lang="en-US" smtClean="0"/>
              <a:t>Year-End Revisions</a:t>
            </a:r>
            <a:endParaRPr lang="en-US" dirty="0"/>
          </a:p>
        </p:txBody>
      </p:sp>
      <p:sp>
        <p:nvSpPr>
          <p:cNvPr id="7" name="Slide Number Placeholder 6"/>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07C6A5-7133-4E45-AD76-9881247193FD}" type="datetime1">
              <a:rPr lang="en-US" smtClean="0"/>
              <a:pPr/>
              <a:t>10/11/2012</a:t>
            </a:fld>
            <a:endParaRPr lang="en-US" dirty="0"/>
          </a:p>
        </p:txBody>
      </p:sp>
      <p:sp>
        <p:nvSpPr>
          <p:cNvPr id="8" name="Footer Placeholder 7"/>
          <p:cNvSpPr>
            <a:spLocks noGrp="1"/>
          </p:cNvSpPr>
          <p:nvPr>
            <p:ph type="ftr" sz="quarter" idx="11"/>
          </p:nvPr>
        </p:nvSpPr>
        <p:spPr/>
        <p:txBody>
          <a:bodyPr/>
          <a:lstStyle/>
          <a:p>
            <a:r>
              <a:rPr lang="en-US" smtClean="0"/>
              <a:t>Year-End Revisions</a:t>
            </a:r>
            <a:endParaRPr lang="en-US" dirty="0"/>
          </a:p>
        </p:txBody>
      </p:sp>
      <p:sp>
        <p:nvSpPr>
          <p:cNvPr id="9" name="Slide Number Placeholder 8"/>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6113677-29BD-4369-8E0A-A717334DE9FF}" type="datetime1">
              <a:rPr lang="en-US" smtClean="0"/>
              <a:pPr/>
              <a:t>10/11/2012</a:t>
            </a:fld>
            <a:endParaRPr lang="en-US" dirty="0"/>
          </a:p>
        </p:txBody>
      </p:sp>
      <p:sp>
        <p:nvSpPr>
          <p:cNvPr id="4" name="Footer Placeholder 3"/>
          <p:cNvSpPr>
            <a:spLocks noGrp="1"/>
          </p:cNvSpPr>
          <p:nvPr>
            <p:ph type="ftr" sz="quarter" idx="11"/>
          </p:nvPr>
        </p:nvSpPr>
        <p:spPr/>
        <p:txBody>
          <a:bodyPr/>
          <a:lstStyle/>
          <a:p>
            <a:r>
              <a:rPr lang="en-US" smtClean="0"/>
              <a:t>Year-End Revisions</a:t>
            </a:r>
            <a:endParaRPr lang="en-US" dirty="0"/>
          </a:p>
        </p:txBody>
      </p:sp>
      <p:sp>
        <p:nvSpPr>
          <p:cNvPr id="5" name="Slide Number Placeholder 4"/>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8A2AD81-EDE9-4ADD-A10E-ABC40C061683}" type="datetime1">
              <a:rPr lang="en-US" smtClean="0"/>
              <a:pPr/>
              <a:t>10/11/2012</a:t>
            </a:fld>
            <a:endParaRPr lang="en-US" dirty="0"/>
          </a:p>
        </p:txBody>
      </p:sp>
      <p:sp>
        <p:nvSpPr>
          <p:cNvPr id="3" name="Footer Placeholder 2"/>
          <p:cNvSpPr>
            <a:spLocks noGrp="1"/>
          </p:cNvSpPr>
          <p:nvPr>
            <p:ph type="ftr" sz="quarter" idx="11"/>
          </p:nvPr>
        </p:nvSpPr>
        <p:spPr/>
        <p:txBody>
          <a:bodyPr/>
          <a:lstStyle/>
          <a:p>
            <a:r>
              <a:rPr lang="en-US" smtClean="0"/>
              <a:t>Year-End Revisions</a:t>
            </a:r>
            <a:endParaRPr lang="en-US" dirty="0"/>
          </a:p>
        </p:txBody>
      </p:sp>
      <p:sp>
        <p:nvSpPr>
          <p:cNvPr id="4" name="Slide Number Placeholder 3"/>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1290E6-1386-4CC2-89C5-60682FB8AAE3}" type="datetime1">
              <a:rPr lang="en-US" smtClean="0"/>
              <a:pPr/>
              <a:t>10/11/2012</a:t>
            </a:fld>
            <a:endParaRPr lang="en-US" dirty="0"/>
          </a:p>
        </p:txBody>
      </p:sp>
      <p:sp>
        <p:nvSpPr>
          <p:cNvPr id="6" name="Footer Placeholder 5"/>
          <p:cNvSpPr>
            <a:spLocks noGrp="1"/>
          </p:cNvSpPr>
          <p:nvPr>
            <p:ph type="ftr" sz="quarter" idx="11"/>
          </p:nvPr>
        </p:nvSpPr>
        <p:spPr/>
        <p:txBody>
          <a:bodyPr/>
          <a:lstStyle/>
          <a:p>
            <a:r>
              <a:rPr lang="en-US" smtClean="0"/>
              <a:t>Year-End Revisions</a:t>
            </a:r>
            <a:endParaRPr lang="en-US" dirty="0"/>
          </a:p>
        </p:txBody>
      </p:sp>
      <p:sp>
        <p:nvSpPr>
          <p:cNvPr id="7" name="Slide Number Placeholder 6"/>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E2E227-2565-4845-B32F-9E3FA7F337B2}" type="datetime1">
              <a:rPr lang="en-US" smtClean="0"/>
              <a:pPr/>
              <a:t>10/11/2012</a:t>
            </a:fld>
            <a:endParaRPr lang="en-US" dirty="0"/>
          </a:p>
        </p:txBody>
      </p:sp>
      <p:sp>
        <p:nvSpPr>
          <p:cNvPr id="6" name="Footer Placeholder 5"/>
          <p:cNvSpPr>
            <a:spLocks noGrp="1"/>
          </p:cNvSpPr>
          <p:nvPr>
            <p:ph type="ftr" sz="quarter" idx="11"/>
          </p:nvPr>
        </p:nvSpPr>
        <p:spPr/>
        <p:txBody>
          <a:bodyPr/>
          <a:lstStyle/>
          <a:p>
            <a:r>
              <a:rPr lang="en-US" smtClean="0"/>
              <a:t>Year-End Revisions</a:t>
            </a:r>
            <a:endParaRPr lang="en-US" dirty="0"/>
          </a:p>
        </p:txBody>
      </p:sp>
      <p:sp>
        <p:nvSpPr>
          <p:cNvPr id="7" name="Slide Number Placeholder 6"/>
          <p:cNvSpPr>
            <a:spLocks noGrp="1"/>
          </p:cNvSpPr>
          <p:nvPr>
            <p:ph type="sldNum" sz="quarter" idx="12"/>
          </p:nvPr>
        </p:nvSpPr>
        <p:spPr/>
        <p:txBody>
          <a:bodyPr/>
          <a:lstStyle/>
          <a:p>
            <a:fld id="{F750E276-D271-FF40-AC40-602DD5A856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Year-End Revisions</a:t>
            </a:r>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2885 PPT Templates.jpg"/>
          <p:cNvPicPr>
            <a:picLocks noChangeAspect="1"/>
          </p:cNvPicPr>
          <p:nvPr/>
        </p:nvPicPr>
        <p:blipFill>
          <a:blip r:embed="rId2"/>
          <a:stretch>
            <a:fillRect/>
          </a:stretch>
        </p:blipFill>
        <p:spPr>
          <a:xfrm>
            <a:off x="3174" y="-1"/>
            <a:ext cx="9140826" cy="6858001"/>
          </a:xfrm>
          <a:prstGeom prst="rect">
            <a:avLst/>
          </a:prstGeom>
        </p:spPr>
      </p:pic>
      <p:sp>
        <p:nvSpPr>
          <p:cNvPr id="4" name="TextBox 3"/>
          <p:cNvSpPr txBox="1"/>
          <p:nvPr/>
        </p:nvSpPr>
        <p:spPr>
          <a:xfrm>
            <a:off x="1173480" y="1656697"/>
            <a:ext cx="7871459" cy="6165790"/>
          </a:xfrm>
          <a:prstGeom prst="rect">
            <a:avLst/>
          </a:prstGeom>
          <a:noFill/>
        </p:spPr>
        <p:txBody>
          <a:bodyPr wrap="square" rtlCol="0">
            <a:spAutoFit/>
          </a:bodyPr>
          <a:lstStyle/>
          <a:p>
            <a:endParaRPr lang="en-US" sz="3600" b="1" baseline="30000" dirty="0" smtClean="0">
              <a:solidFill>
                <a:srgbClr val="004264"/>
              </a:solidFill>
              <a:latin typeface="Arial"/>
              <a:cs typeface="Arial"/>
            </a:endParaRPr>
          </a:p>
          <a:p>
            <a:endParaRPr lang="en-US" sz="3600" b="1" baseline="30000" dirty="0">
              <a:solidFill>
                <a:srgbClr val="004264"/>
              </a:solidFill>
              <a:latin typeface="Arial"/>
              <a:cs typeface="Arial"/>
            </a:endParaRPr>
          </a:p>
          <a:p>
            <a:endParaRPr lang="en-US" sz="3600" b="1" baseline="30000" dirty="0" smtClean="0">
              <a:solidFill>
                <a:srgbClr val="004264"/>
              </a:solidFill>
              <a:latin typeface="Arial"/>
              <a:cs typeface="Arial"/>
            </a:endParaRPr>
          </a:p>
          <a:p>
            <a:r>
              <a:rPr lang="en-US" sz="3600" b="1" baseline="30000" dirty="0" smtClean="0">
                <a:solidFill>
                  <a:srgbClr val="004264"/>
                </a:solidFill>
                <a:latin typeface="Arial"/>
                <a:cs typeface="Arial"/>
              </a:rPr>
              <a:t>                 </a:t>
            </a:r>
          </a:p>
          <a:p>
            <a:pPr algn="r"/>
            <a:r>
              <a:rPr lang="en-US" sz="3600" b="1" baseline="30000" dirty="0">
                <a:solidFill>
                  <a:srgbClr val="004264"/>
                </a:solidFill>
                <a:latin typeface="Arial"/>
                <a:cs typeface="Arial"/>
              </a:rPr>
              <a:t> </a:t>
            </a:r>
            <a:r>
              <a:rPr lang="en-US" sz="3600" b="1" baseline="30000" dirty="0" smtClean="0">
                <a:solidFill>
                  <a:srgbClr val="004264"/>
                </a:solidFill>
                <a:latin typeface="Arial"/>
                <a:cs typeface="Arial"/>
              </a:rPr>
              <a:t>                </a:t>
            </a:r>
            <a:r>
              <a:rPr lang="en-US" sz="3000" b="1" baseline="30000" dirty="0" err="1" smtClean="0">
                <a:solidFill>
                  <a:srgbClr val="004264"/>
                </a:solidFill>
                <a:latin typeface="Arial"/>
                <a:cs typeface="Arial"/>
              </a:rPr>
              <a:t>Korporatiewe</a:t>
            </a:r>
            <a:r>
              <a:rPr lang="en-US" sz="3000" b="1" baseline="30000" dirty="0" smtClean="0">
                <a:solidFill>
                  <a:srgbClr val="004264"/>
                </a:solidFill>
                <a:latin typeface="Arial"/>
                <a:cs typeface="Arial"/>
              </a:rPr>
              <a:t> Kliënte: </a:t>
            </a:r>
            <a:r>
              <a:rPr lang="en-US" sz="3000" b="1" baseline="30000" dirty="0" err="1" smtClean="0">
                <a:solidFill>
                  <a:srgbClr val="004264"/>
                </a:solidFill>
                <a:latin typeface="Arial"/>
                <a:cs typeface="Arial"/>
              </a:rPr>
              <a:t>Jaareinde-aanpassings</a:t>
            </a:r>
            <a:r>
              <a:rPr lang="en-US" sz="3000" b="1" baseline="30000" dirty="0">
                <a:solidFill>
                  <a:srgbClr val="004264"/>
                </a:solidFill>
                <a:latin typeface="Arial"/>
                <a:cs typeface="Arial"/>
              </a:rPr>
              <a:t> </a:t>
            </a:r>
            <a:r>
              <a:rPr lang="en-US" sz="3000" b="1" dirty="0" smtClean="0">
                <a:solidFill>
                  <a:srgbClr val="004264"/>
                </a:solidFill>
                <a:latin typeface="Arial"/>
                <a:cs typeface="Arial"/>
              </a:rPr>
              <a:t>     </a:t>
            </a:r>
            <a:r>
              <a:rPr lang="en-US" sz="2400" b="1" baseline="30000" dirty="0" err="1" smtClean="0">
                <a:solidFill>
                  <a:srgbClr val="004264"/>
                </a:solidFill>
                <a:latin typeface="Arial"/>
                <a:cs typeface="Arial"/>
              </a:rPr>
              <a:t>Oktober</a:t>
            </a:r>
            <a:r>
              <a:rPr lang="en-US" sz="2400" b="1" baseline="30000" dirty="0" smtClean="0">
                <a:solidFill>
                  <a:srgbClr val="004264"/>
                </a:solidFill>
                <a:latin typeface="Arial"/>
                <a:cs typeface="Arial"/>
              </a:rPr>
              <a:t> </a:t>
            </a:r>
            <a:r>
              <a:rPr lang="en-US" sz="2400" b="1" baseline="30000" dirty="0">
                <a:solidFill>
                  <a:srgbClr val="004264"/>
                </a:solidFill>
                <a:latin typeface="Arial"/>
                <a:cs typeface="Arial"/>
              </a:rPr>
              <a:t>/ November 2012</a:t>
            </a:r>
          </a:p>
          <a:p>
            <a:endParaRPr lang="en-US" sz="3200" b="1" dirty="0">
              <a:solidFill>
                <a:srgbClr val="004264"/>
              </a:solidFill>
              <a:latin typeface="Arial"/>
              <a:cs typeface="Arial"/>
            </a:endParaRPr>
          </a:p>
          <a:p>
            <a:endParaRPr lang="en-US" sz="3200" b="1" baseline="30000" dirty="0" smtClean="0">
              <a:solidFill>
                <a:srgbClr val="004264"/>
              </a:solidFill>
              <a:latin typeface="Arial"/>
              <a:cs typeface="Arial"/>
            </a:endParaRPr>
          </a:p>
          <a:p>
            <a:endParaRPr lang="en-US" sz="3200" b="1" baseline="30000" dirty="0" smtClean="0">
              <a:solidFill>
                <a:srgbClr val="004264"/>
              </a:solidFill>
              <a:latin typeface="Arial"/>
              <a:cs typeface="Arial"/>
            </a:endParaRPr>
          </a:p>
          <a:p>
            <a:pPr algn="ctr"/>
            <a:endParaRPr lang="en-US" sz="3200" b="1" baseline="30000" dirty="0">
              <a:solidFill>
                <a:srgbClr val="004264"/>
              </a:solidFill>
              <a:latin typeface="Arial"/>
              <a:cs typeface="Arial"/>
            </a:endParaRPr>
          </a:p>
          <a:p>
            <a:pPr algn="ctr"/>
            <a:endParaRPr lang="en-US" sz="3200" b="1" baseline="30000" dirty="0" smtClean="0">
              <a:solidFill>
                <a:srgbClr val="004264"/>
              </a:solidFill>
              <a:latin typeface="Arial"/>
              <a:cs typeface="Arial"/>
            </a:endParaRPr>
          </a:p>
          <a:p>
            <a:pPr algn="ctr"/>
            <a:endParaRPr lang="en-US" sz="3200" b="1" baseline="30000" dirty="0">
              <a:solidFill>
                <a:srgbClr val="004264"/>
              </a:solidFill>
              <a:latin typeface="Arial"/>
              <a:cs typeface="Arial"/>
            </a:endParaRPr>
          </a:p>
          <a:p>
            <a:pPr algn="ctr"/>
            <a:endParaRPr lang="en-US" sz="3200" b="1" baseline="30000" dirty="0" smtClean="0">
              <a:solidFill>
                <a:srgbClr val="004264"/>
              </a:solidFill>
              <a:latin typeface="Arial"/>
              <a:cs typeface="Arial"/>
            </a:endParaRPr>
          </a:p>
          <a:p>
            <a:pPr algn="ctr"/>
            <a:endParaRPr lang="en-US" sz="3200" b="1" baseline="30000" dirty="0">
              <a:solidFill>
                <a:srgbClr val="004264"/>
              </a:solidFill>
              <a:latin typeface="Arial"/>
              <a:cs typeface="Arial"/>
            </a:endParaRPr>
          </a:p>
          <a:p>
            <a:pPr algn="ctr"/>
            <a:endParaRPr lang="en-US" sz="3200" b="1" baseline="30000" dirty="0" smtClean="0">
              <a:solidFill>
                <a:srgbClr val="004264"/>
              </a:solidFill>
              <a:latin typeface="Arial"/>
              <a:cs typeface="Arial"/>
            </a:endParaRPr>
          </a:p>
          <a:p>
            <a:pPr algn="ctr"/>
            <a:endParaRPr lang="en-US" sz="3200" b="1" baseline="30000" dirty="0">
              <a:solidFill>
                <a:srgbClr val="004264"/>
              </a:solidFill>
              <a:latin typeface="Arial"/>
              <a:cs typeface="Arial"/>
            </a:endParaRPr>
          </a:p>
          <a:p>
            <a:pPr algn="ctr"/>
            <a:endParaRPr lang="en-US" sz="3200" b="1" baseline="30000" dirty="0" smtClean="0">
              <a:solidFill>
                <a:srgbClr val="004264"/>
              </a:solidFill>
              <a:latin typeface="Arial"/>
              <a:cs typeface="Arial"/>
            </a:endParaRPr>
          </a:p>
        </p:txBody>
      </p:sp>
    </p:spTree>
    <p:extLst>
      <p:ext uri="{BB962C8B-B14F-4D97-AF65-F5344CB8AC3E}">
        <p14:creationId xmlns:p14="http://schemas.microsoft.com/office/powerpoint/2010/main" xmlns="" val="27057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215544" y="17252"/>
            <a:ext cx="8861344" cy="523220"/>
          </a:xfrm>
          <a:prstGeom prst="rect">
            <a:avLst/>
          </a:prstGeom>
          <a:noFill/>
        </p:spPr>
        <p:txBody>
          <a:bodyPr wrap="square" rtlCol="0">
            <a:spAutoFit/>
          </a:bodyPr>
          <a:lstStyle/>
          <a:p>
            <a:r>
              <a:rPr lang="af-ZA" sz="2800" b="1" dirty="0" smtClean="0">
                <a:solidFill>
                  <a:srgbClr val="004264"/>
                </a:solidFill>
                <a:latin typeface="Arial"/>
                <a:cs typeface="Arial"/>
              </a:rPr>
              <a:t>Ortopediese en Mediese </a:t>
            </a:r>
            <a:r>
              <a:rPr lang="af-ZA" sz="2800" b="1" dirty="0">
                <a:solidFill>
                  <a:srgbClr val="004264"/>
                </a:solidFill>
                <a:latin typeface="Arial"/>
                <a:cs typeface="Arial"/>
              </a:rPr>
              <a:t>T</a:t>
            </a:r>
            <a:r>
              <a:rPr lang="af-ZA" sz="2800" b="1" dirty="0" smtClean="0">
                <a:solidFill>
                  <a:srgbClr val="004264"/>
                </a:solidFill>
                <a:latin typeface="Arial"/>
                <a:cs typeface="Arial"/>
              </a:rPr>
              <a:t>oestelle binne-hospitaal</a:t>
            </a:r>
            <a:endParaRPr lang="af-ZA" sz="2800" b="1" dirty="0">
              <a:solidFill>
                <a:srgbClr val="004264"/>
              </a:solidFill>
              <a:latin typeface="Arial"/>
              <a:cs typeface="Arial"/>
            </a:endParaRPr>
          </a:p>
        </p:txBody>
      </p:sp>
      <p:sp>
        <p:nvSpPr>
          <p:cNvPr id="2" name="Rectangle 1"/>
          <p:cNvSpPr/>
          <p:nvPr/>
        </p:nvSpPr>
        <p:spPr>
          <a:xfrm>
            <a:off x="349768" y="815170"/>
            <a:ext cx="8592896" cy="3447098"/>
          </a:xfrm>
          <a:prstGeom prst="rect">
            <a:avLst/>
          </a:prstGeom>
        </p:spPr>
        <p:txBody>
          <a:bodyPr wrap="square">
            <a:spAutoFit/>
          </a:bodyPr>
          <a:lstStyle/>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spcAft>
                <a:spcPts val="600"/>
              </a:spcAft>
              <a:buFont typeface="Arial" pitchFamily="34" charset="0"/>
              <a:buChar char="•"/>
            </a:pPr>
            <a:r>
              <a:rPr lang="af-ZA" dirty="0" smtClean="0">
                <a:latin typeface="Arial"/>
                <a:cs typeface="Arial"/>
              </a:rPr>
              <a:t>'n Voordeel vir ortopediese en mediese toestelle vir binne-hospitaaldienste tot alle opsies bygevoeg</a:t>
            </a:r>
          </a:p>
          <a:p>
            <a:pPr marL="285750" lvl="0" indent="-285750">
              <a:spcAft>
                <a:spcPts val="600"/>
              </a:spcAft>
              <a:buFont typeface="Arial" pitchFamily="34" charset="0"/>
              <a:buChar char="•"/>
            </a:pPr>
            <a:endParaRPr lang="af-ZA" dirty="0" smtClean="0">
              <a:latin typeface="Arial"/>
              <a:cs typeface="Arial"/>
            </a:endParaRPr>
          </a:p>
          <a:p>
            <a:pPr marL="285750" lvl="0" indent="-285750">
              <a:spcAft>
                <a:spcPts val="600"/>
              </a:spcAft>
              <a:buFont typeface="Arial" pitchFamily="34" charset="0"/>
              <a:buChar char="•"/>
            </a:pPr>
            <a:r>
              <a:rPr lang="af-ZA" dirty="0" smtClean="0">
                <a:latin typeface="Arial" pitchFamily="34" charset="0"/>
                <a:cs typeface="Arial" pitchFamily="34" charset="0"/>
              </a:rPr>
              <a:t>Bv. rolstoele/krukke ens. binne die hospitaal gebruik</a:t>
            </a:r>
          </a:p>
          <a:p>
            <a:pPr marL="285750" lvl="0" indent="-285750">
              <a:spcAft>
                <a:spcPts val="600"/>
              </a:spcAft>
              <a:buFont typeface="Arial" pitchFamily="34" charset="0"/>
              <a:buChar char="•"/>
            </a:pPr>
            <a:endParaRPr lang="af-ZA" dirty="0" smtClean="0">
              <a:latin typeface="Arial" pitchFamily="34" charset="0"/>
              <a:cs typeface="Arial" pitchFamily="34" charset="0"/>
            </a:endParaRPr>
          </a:p>
          <a:p>
            <a:pPr marL="285750" lvl="0" indent="-285750">
              <a:spcAft>
                <a:spcPts val="600"/>
              </a:spcAft>
              <a:buFont typeface="Arial" pitchFamily="34" charset="0"/>
              <a:buChar char="•"/>
            </a:pPr>
            <a:r>
              <a:rPr lang="af-ZA" dirty="0" smtClean="0">
                <a:latin typeface="Arial" pitchFamily="34" charset="0"/>
                <a:cs typeface="Arial" pitchFamily="34" charset="0"/>
              </a:rPr>
              <a:t>Onbeperk</a:t>
            </a:r>
          </a:p>
          <a:p>
            <a:pPr marL="285750" lvl="0" indent="-285750">
              <a:spcAft>
                <a:spcPts val="600"/>
              </a:spcAft>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endParaRPr lang="af-ZA" sz="2000" dirty="0">
              <a:latin typeface="Arial" pitchFamily="34" charset="0"/>
              <a:cs typeface="Arial" pitchFamily="34" charset="0"/>
            </a:endParaRPr>
          </a:p>
        </p:txBody>
      </p:sp>
    </p:spTree>
    <p:extLst>
      <p:ext uri="{BB962C8B-B14F-4D97-AF65-F5344CB8AC3E}">
        <p14:creationId xmlns:p14="http://schemas.microsoft.com/office/powerpoint/2010/main" xmlns="" val="945800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 9.jpg"/>
          <p:cNvPicPr>
            <a:picLocks noChangeAspect="1"/>
          </p:cNvPicPr>
          <p:nvPr/>
        </p:nvPicPr>
        <p:blipFill>
          <a:blip r:embed="rId2"/>
          <a:stretch>
            <a:fillRect/>
          </a:stretch>
        </p:blipFill>
        <p:spPr>
          <a:xfrm>
            <a:off x="0" y="0"/>
            <a:ext cx="9140825"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1"/>
            <a:ext cx="9140825" cy="6858001"/>
          </a:xfrm>
          <a:prstGeom prst="rect">
            <a:avLst/>
          </a:prstGeom>
        </p:spPr>
      </p:pic>
      <p:sp>
        <p:nvSpPr>
          <p:cNvPr id="5" name="TextBox 4"/>
          <p:cNvSpPr txBox="1"/>
          <p:nvPr/>
        </p:nvSpPr>
        <p:spPr>
          <a:xfrm>
            <a:off x="215544"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Beat – Voordeleveranderings</a:t>
            </a:r>
            <a:endParaRPr lang="af-ZA" sz="2800" b="1" dirty="0">
              <a:solidFill>
                <a:srgbClr val="004264"/>
              </a:solidFill>
              <a:latin typeface="Arial"/>
              <a:cs typeface="Arial"/>
            </a:endParaRPr>
          </a:p>
        </p:txBody>
      </p:sp>
      <p:sp>
        <p:nvSpPr>
          <p:cNvPr id="2" name="Rectangle 1"/>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8" name="Subtitle 2"/>
          <p:cNvSpPr>
            <a:spLocks noGrp="1"/>
          </p:cNvSpPr>
          <p:nvPr>
            <p:ph type="subTitle" idx="1"/>
          </p:nvPr>
        </p:nvSpPr>
        <p:spPr>
          <a:xfrm>
            <a:off x="827584" y="1628800"/>
            <a:ext cx="7560840" cy="4104456"/>
          </a:xfrm>
        </p:spPr>
        <p:txBody>
          <a:bodyPr>
            <a:normAutofit/>
          </a:bodyPr>
          <a:lstStyle/>
          <a:p>
            <a:pPr algn="just"/>
            <a:endParaRPr lang="en-GB" dirty="0" smtClean="0">
              <a:solidFill>
                <a:schemeClr val="tx1"/>
              </a:solidFill>
              <a:latin typeface="Arial" pitchFamily="34" charset="0"/>
              <a:cs typeface="Arial" pitchFamily="34" charset="0"/>
            </a:endParaRPr>
          </a:p>
          <a:p>
            <a:pPr algn="l">
              <a:lnSpc>
                <a:spcPct val="170000"/>
              </a:lnSpc>
            </a:pPr>
            <a:endParaRPr lang="en-GB" sz="4300" dirty="0" smtClean="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ZA" sz="3500" dirty="0">
              <a:solidFill>
                <a:schemeClr val="tx1"/>
              </a:solidFill>
              <a:latin typeface="Arial" pitchFamily="34" charset="0"/>
              <a:cs typeface="Arial" pitchFamily="34" charset="0"/>
            </a:endParaRPr>
          </a:p>
          <a:p>
            <a:pPr algn="just"/>
            <a:endParaRPr lang="en-ZA" dirty="0">
              <a:solidFill>
                <a:schemeClr val="tx1"/>
              </a:solidFill>
              <a:latin typeface="Arial" pitchFamily="34" charset="0"/>
              <a:cs typeface="Arial" pitchFamily="34" charset="0"/>
            </a:endParaRPr>
          </a:p>
        </p:txBody>
      </p:sp>
      <p:sp>
        <p:nvSpPr>
          <p:cNvPr id="3" name="Rectangle 2"/>
          <p:cNvSpPr/>
          <p:nvPr/>
        </p:nvSpPr>
        <p:spPr>
          <a:xfrm>
            <a:off x="355098" y="873855"/>
            <a:ext cx="7411673" cy="3416320"/>
          </a:xfrm>
          <a:prstGeom prst="rect">
            <a:avLst/>
          </a:prstGeom>
        </p:spPr>
        <p:txBody>
          <a:bodyPr wrap="square">
            <a:spAutoFit/>
          </a:bodyPr>
          <a:lstStyle/>
          <a:p>
            <a:pPr marL="342900" indent="-342900" fontAlgn="auto">
              <a:spcBef>
                <a:spcPts val="0"/>
              </a:spcBef>
              <a:spcAft>
                <a:spcPts val="0"/>
              </a:spcAft>
              <a:buFont typeface="Arial"/>
              <a:buChar char="•"/>
              <a:defRPr/>
            </a:pPr>
            <a:r>
              <a:rPr lang="af-ZA" dirty="0" smtClean="0">
                <a:latin typeface="Airial"/>
                <a:cs typeface="Airial"/>
              </a:rPr>
              <a:t>Maandelikse bydraes styg met 8,70%</a:t>
            </a:r>
          </a:p>
          <a:p>
            <a:pPr marL="342900" indent="-342900" fontAlgn="auto">
              <a:spcBef>
                <a:spcPts val="0"/>
              </a:spcBef>
              <a:spcAft>
                <a:spcPts val="0"/>
              </a:spcAft>
              <a:buFont typeface="Arial"/>
              <a:buChar char="•"/>
              <a:defRPr/>
            </a:pPr>
            <a:endParaRPr lang="af-ZA" dirty="0" smtClean="0">
              <a:latin typeface="Airial"/>
              <a:cs typeface="Airial"/>
            </a:endParaRPr>
          </a:p>
          <a:p>
            <a:pPr marL="342900" indent="-342900" fontAlgn="auto">
              <a:spcBef>
                <a:spcPts val="0"/>
              </a:spcBef>
              <a:spcAft>
                <a:spcPts val="0"/>
              </a:spcAft>
              <a:buFont typeface="Arial"/>
              <a:buChar char="•"/>
              <a:defRPr/>
            </a:pPr>
            <a:r>
              <a:rPr lang="af-ZA" dirty="0" smtClean="0">
                <a:latin typeface="Airial"/>
                <a:cs typeface="Airial"/>
              </a:rPr>
              <a:t>Limiete met 7% verhoog, afgerond tot die naaste 100</a:t>
            </a:r>
          </a:p>
          <a:p>
            <a:pPr marL="342900" indent="-342900" fontAlgn="auto">
              <a:spcBef>
                <a:spcPts val="0"/>
              </a:spcBef>
              <a:spcAft>
                <a:spcPts val="0"/>
              </a:spcAft>
              <a:buFont typeface="Arial"/>
              <a:buChar char="•"/>
              <a:defRPr/>
            </a:pPr>
            <a:endParaRPr lang="af-ZA" dirty="0" smtClean="0">
              <a:latin typeface="Airial"/>
              <a:cs typeface="Airial"/>
            </a:endParaRPr>
          </a:p>
          <a:p>
            <a:pPr marL="342900" lvl="0" indent="-342900">
              <a:buFont typeface="Arial"/>
              <a:buChar char="•"/>
              <a:defRPr/>
            </a:pPr>
            <a:r>
              <a:rPr lang="af-ZA" dirty="0" smtClean="0">
                <a:latin typeface="Arial"/>
                <a:cs typeface="Arial"/>
              </a:rPr>
              <a:t>'n Voordeel vir ortopediese en mediese toestelle tot binne-hospitaaldienste bygevoeg</a:t>
            </a:r>
          </a:p>
          <a:p>
            <a:pPr marL="342900" indent="-342900" fontAlgn="auto">
              <a:spcBef>
                <a:spcPts val="0"/>
              </a:spcBef>
              <a:spcAft>
                <a:spcPts val="0"/>
              </a:spcAft>
              <a:defRPr/>
            </a:pPr>
            <a:endParaRPr lang="af-ZA" dirty="0" smtClean="0">
              <a:latin typeface="Airial"/>
              <a:cs typeface="Airial"/>
            </a:endParaRPr>
          </a:p>
          <a:p>
            <a:pPr marL="342900" indent="-342900" fontAlgn="auto">
              <a:spcBef>
                <a:spcPts val="0"/>
              </a:spcBef>
              <a:spcAft>
                <a:spcPts val="0"/>
              </a:spcAft>
              <a:buFont typeface="Arial"/>
              <a:buChar char="•"/>
              <a:defRPr/>
            </a:pPr>
            <a:r>
              <a:rPr lang="af-ZA" dirty="0" smtClean="0">
                <a:latin typeface="Airial"/>
                <a:cs typeface="Airial"/>
              </a:rPr>
              <a:t>Biometriese siftingstoetse tot die voorkomendesorg-voordele bygevoeg</a:t>
            </a:r>
          </a:p>
          <a:p>
            <a:pPr marL="342900" indent="-342900" fontAlgn="auto">
              <a:spcBef>
                <a:spcPts val="0"/>
              </a:spcBef>
              <a:spcAft>
                <a:spcPts val="0"/>
              </a:spcAft>
              <a:buFont typeface="Arial"/>
              <a:buChar char="•"/>
              <a:defRPr/>
            </a:pPr>
            <a:endParaRPr lang="af-ZA" dirty="0" smtClean="0">
              <a:latin typeface="Airial"/>
              <a:cs typeface="Airial"/>
            </a:endParaRPr>
          </a:p>
          <a:p>
            <a:pPr marL="285750" lvl="0" indent="-285750">
              <a:buFont typeface="Arial" pitchFamily="34" charset="0"/>
              <a:buChar char="•"/>
            </a:pPr>
            <a:r>
              <a:rPr lang="af-ZA" dirty="0" smtClean="0">
                <a:latin typeface="Arial" pitchFamily="34" charset="0"/>
                <a:cs typeface="Arial" pitchFamily="34" charset="0"/>
              </a:rPr>
              <a:t>R2 000 bybetaling op endoskopiese prosedures wat binne die hospitaal uitgevoer word (bybetalingsbedrag verhoog vanaf 2012)</a:t>
            </a:r>
            <a:endParaRPr lang="af-ZA" dirty="0">
              <a:latin typeface="Airial"/>
              <a:cs typeface="Airial"/>
            </a:endParaRPr>
          </a:p>
        </p:txBody>
      </p:sp>
    </p:spTree>
    <p:extLst>
      <p:ext uri="{BB962C8B-B14F-4D97-AF65-F5344CB8AC3E}">
        <p14:creationId xmlns:p14="http://schemas.microsoft.com/office/powerpoint/2010/main" xmlns="" val="3142086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15186"/>
            <a:ext cx="9140825" cy="6858001"/>
          </a:xfrm>
          <a:prstGeom prst="rect">
            <a:avLst/>
          </a:prstGeom>
        </p:spPr>
      </p:pic>
      <p:sp>
        <p:nvSpPr>
          <p:cNvPr id="2" name="Rectangle 1"/>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10" name="Rectangle 9"/>
          <p:cNvSpPr/>
          <p:nvPr/>
        </p:nvSpPr>
        <p:spPr>
          <a:xfrm>
            <a:off x="681329" y="3719958"/>
            <a:ext cx="71437" cy="16369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1" name="TextBox 10"/>
          <p:cNvSpPr txBox="1">
            <a:spLocks noChangeArrowheads="1"/>
          </p:cNvSpPr>
          <p:nvPr/>
        </p:nvSpPr>
        <p:spPr bwMode="auto">
          <a:xfrm rot="16200000">
            <a:off x="-119244" y="4134931"/>
            <a:ext cx="99418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latin typeface=""/>
              </a:rPr>
              <a:t>Hospitaal-</a:t>
            </a:r>
            <a:br>
              <a:rPr lang="af-ZA" sz="1300" b="1" dirty="0" smtClean="0">
                <a:latin typeface=""/>
              </a:rPr>
            </a:br>
            <a:r>
              <a:rPr lang="af-ZA" sz="1300" b="1" dirty="0" smtClean="0">
                <a:latin typeface=""/>
              </a:rPr>
              <a:t>voordeel</a:t>
            </a:r>
            <a:endParaRPr lang="af-ZA" sz="1300" b="1" dirty="0">
              <a:latin typeface=""/>
            </a:endParaRPr>
          </a:p>
        </p:txBody>
      </p:sp>
      <p:sp>
        <p:nvSpPr>
          <p:cNvPr id="12" name="Rectangle 11"/>
          <p:cNvSpPr/>
          <p:nvPr/>
        </p:nvSpPr>
        <p:spPr>
          <a:xfrm>
            <a:off x="681329" y="594170"/>
            <a:ext cx="71437" cy="3052763"/>
          </a:xfrm>
          <a:prstGeom prst="rect">
            <a:avLst/>
          </a:prstGeom>
          <a:gradFill flip="none" rotWithShape="1">
            <a:gsLst>
              <a:gs pos="0">
                <a:schemeClr val="accent3">
                  <a:lumMod val="75000"/>
                </a:schemeClr>
              </a:gs>
              <a:gs pos="100000">
                <a:srgbClr val="FFFFFF"/>
              </a:gs>
              <a:gs pos="46000">
                <a:schemeClr val="accent3">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sp>
        <p:nvSpPr>
          <p:cNvPr id="13" name="TextBox 12"/>
          <p:cNvSpPr txBox="1">
            <a:spLocks noChangeArrowheads="1"/>
          </p:cNvSpPr>
          <p:nvPr/>
        </p:nvSpPr>
        <p:spPr bwMode="auto">
          <a:xfrm rot="16200000">
            <a:off x="-414964" y="2579181"/>
            <a:ext cx="157927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latin typeface=""/>
              </a:rPr>
              <a:t>Chroniese siekte-</a:t>
            </a:r>
          </a:p>
          <a:p>
            <a:pPr algn="ctr"/>
            <a:r>
              <a:rPr lang="af-ZA" sz="1300" b="1" dirty="0" smtClean="0">
                <a:latin typeface=""/>
              </a:rPr>
              <a:t>voordeel</a:t>
            </a:r>
            <a:endParaRPr lang="af-ZA" sz="1300" b="1" dirty="0">
              <a:latin typeface=""/>
            </a:endParaRPr>
          </a:p>
        </p:txBody>
      </p:sp>
      <p:sp>
        <p:nvSpPr>
          <p:cNvPr id="14" name="TextBox 13"/>
          <p:cNvSpPr txBox="1">
            <a:spLocks noChangeArrowheads="1"/>
          </p:cNvSpPr>
          <p:nvPr/>
        </p:nvSpPr>
        <p:spPr bwMode="auto">
          <a:xfrm rot="16200000">
            <a:off x="-188933" y="1141699"/>
            <a:ext cx="11256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latin typeface=""/>
              </a:rPr>
              <a:t>Dag-tot-dag</a:t>
            </a:r>
          </a:p>
          <a:p>
            <a:pPr algn="ctr"/>
            <a:r>
              <a:rPr lang="af-ZA" sz="1300" b="1" dirty="0" smtClean="0">
                <a:latin typeface=""/>
              </a:rPr>
              <a:t>voordeel</a:t>
            </a:r>
            <a:endParaRPr lang="af-ZA" sz="1300" b="1" dirty="0">
              <a:latin typeface=""/>
            </a:endParaRPr>
          </a:p>
        </p:txBody>
      </p:sp>
      <p:graphicFrame>
        <p:nvGraphicFramePr>
          <p:cNvPr id="15" name="Table 14"/>
          <p:cNvGraphicFramePr>
            <a:graphicFrameLocks noGrp="1"/>
          </p:cNvGraphicFramePr>
          <p:nvPr>
            <p:extLst>
              <p:ext uri="{D42A27DB-BD31-4B8C-83A1-F6EECF244321}">
                <p14:modId xmlns:p14="http://schemas.microsoft.com/office/powerpoint/2010/main" xmlns="" val="2383244616"/>
              </p:ext>
            </p:extLst>
          </p:nvPr>
        </p:nvGraphicFramePr>
        <p:xfrm>
          <a:off x="5343787" y="594170"/>
          <a:ext cx="3635728" cy="3480927"/>
        </p:xfrm>
        <a:graphic>
          <a:graphicData uri="http://schemas.openxmlformats.org/drawingml/2006/table">
            <a:tbl>
              <a:tblPr firstRow="1" bandRow="1">
                <a:tableStyleId>{F5AB1C69-6EDB-4FF4-983F-18BD219EF322}</a:tableStyleId>
              </a:tblPr>
              <a:tblGrid>
                <a:gridCol w="2066511"/>
                <a:gridCol w="1569217"/>
              </a:tblGrid>
              <a:tr h="362991">
                <a:tc gridSpan="2">
                  <a:txBody>
                    <a:bodyPr/>
                    <a:lstStyle/>
                    <a:p>
                      <a:pPr algn="ctr"/>
                      <a:r>
                        <a:rPr lang="af-ZA" sz="1200" noProof="0" dirty="0" smtClean="0">
                          <a:latin typeface=""/>
                        </a:rPr>
                        <a:t>Voorkomendesorg</a:t>
                      </a:r>
                      <a:endParaRPr lang="af-ZA" sz="1200" noProof="0" dirty="0">
                        <a:solidFill>
                          <a:schemeClr val="bg1"/>
                        </a:solidFill>
                        <a:latin typeface=""/>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326692">
                <a:tc>
                  <a:txBody>
                    <a:bodyPr/>
                    <a:lstStyle/>
                    <a:p>
                      <a:r>
                        <a:rPr lang="af-ZA" sz="1200" b="1" noProof="0" dirty="0" smtClean="0">
                          <a:latin typeface=""/>
                        </a:rPr>
                        <a:t>Griepinentings</a:t>
                      </a:r>
                      <a:endParaRPr lang="af-ZA" sz="1200" b="1" noProof="0" dirty="0">
                        <a:latin typeface=""/>
                      </a:endParaRPr>
                    </a:p>
                  </a:txBody>
                  <a:tcPr marL="91445" marR="91445" marT="45691" marB="45691"/>
                </a:tc>
                <a:tc>
                  <a:txBody>
                    <a:bodyPr/>
                    <a:lstStyle/>
                    <a:p>
                      <a:r>
                        <a:rPr lang="af-ZA" sz="1200" noProof="0" dirty="0" smtClean="0">
                          <a:latin typeface=""/>
                        </a:rPr>
                        <a:t>1 per bevoordeelde</a:t>
                      </a:r>
                      <a:endParaRPr lang="af-ZA" sz="1200" noProof="0" dirty="0">
                        <a:latin typeface=""/>
                      </a:endParaRPr>
                    </a:p>
                  </a:txBody>
                  <a:tcPr marL="91445" marR="91445" marT="45691" marB="45691"/>
                </a:tc>
              </a:tr>
              <a:tr h="326692">
                <a:tc>
                  <a:txBody>
                    <a:bodyPr/>
                    <a:lstStyle/>
                    <a:p>
                      <a:r>
                        <a:rPr lang="af-ZA" sz="1200" b="1" noProof="0" dirty="0" smtClean="0">
                          <a:latin typeface=""/>
                        </a:rPr>
                        <a:t>Longontstekingsprogram</a:t>
                      </a:r>
                      <a:endParaRPr lang="af-ZA" sz="1200" b="1" noProof="0" dirty="0">
                        <a:latin typeface=""/>
                      </a:endParaRPr>
                    </a:p>
                  </a:txBody>
                  <a:tcPr marL="91445" marR="91445" marT="45691" marB="45691"/>
                </a:tc>
                <a:tc>
                  <a:txBody>
                    <a:bodyPr/>
                    <a:lstStyle/>
                    <a:p>
                      <a:r>
                        <a:rPr lang="af-ZA" sz="1200" noProof="0" dirty="0" smtClean="0">
                          <a:latin typeface=""/>
                        </a:rPr>
                        <a:t>Protokol geld</a:t>
                      </a:r>
                      <a:endParaRPr lang="af-ZA" sz="1200" noProof="0" dirty="0">
                        <a:latin typeface=""/>
                      </a:endParaRPr>
                    </a:p>
                  </a:txBody>
                  <a:tcPr marL="91445" marR="91445" marT="45691" marB="45691"/>
                </a:tc>
              </a:tr>
              <a:tr h="326692">
                <a:tc>
                  <a:txBody>
                    <a:bodyPr/>
                    <a:lstStyle/>
                    <a:p>
                      <a:r>
                        <a:rPr lang="af-ZA" sz="1200" b="1" noProof="0" dirty="0" smtClean="0">
                          <a:latin typeface=""/>
                        </a:rPr>
                        <a:t>Pediatriese immuniserings</a:t>
                      </a:r>
                      <a:endParaRPr lang="af-ZA" sz="1200" b="1" noProof="0" dirty="0">
                        <a:latin typeface=""/>
                      </a:endParaRPr>
                    </a:p>
                  </a:txBody>
                  <a:tcPr marL="91445" marR="91445" marT="45691" marB="45691"/>
                </a:tc>
                <a:tc>
                  <a:txBody>
                    <a:bodyPr/>
                    <a:lstStyle/>
                    <a:p>
                      <a:r>
                        <a:rPr lang="af-ZA" sz="1200" noProof="0" dirty="0" smtClean="0">
                          <a:latin typeface=""/>
                        </a:rPr>
                        <a:t>Protokol geld</a:t>
                      </a:r>
                      <a:endParaRPr lang="af-ZA" sz="1200" noProof="0" dirty="0">
                        <a:latin typeface=""/>
                      </a:endParaRPr>
                    </a:p>
                  </a:txBody>
                  <a:tcPr marL="91445" marR="91445" marT="45691" marB="45691"/>
                </a:tc>
              </a:tr>
              <a:tr h="544486">
                <a:tc>
                  <a:txBody>
                    <a:bodyPr/>
                    <a:lstStyle/>
                    <a:p>
                      <a:r>
                        <a:rPr lang="af-ZA" sz="1200" b="1" noProof="0" dirty="0" smtClean="0">
                          <a:latin typeface=""/>
                        </a:rPr>
                        <a:t>Rugrehabilitasieprogram</a:t>
                      </a:r>
                    </a:p>
                    <a:p>
                      <a:r>
                        <a:rPr lang="af-ZA" sz="1200" b="1" noProof="0" dirty="0" smtClean="0">
                          <a:latin typeface=""/>
                        </a:rPr>
                        <a:t>(DBC)</a:t>
                      </a:r>
                      <a:endParaRPr lang="af-ZA" sz="1200" b="1" noProof="0" dirty="0">
                        <a:latin typeface=""/>
                      </a:endParaRPr>
                    </a:p>
                  </a:txBody>
                  <a:tcPr marL="91445" marR="91445" marT="45691" marB="45691"/>
                </a:tc>
                <a:tc>
                  <a:txBody>
                    <a:bodyPr/>
                    <a:lstStyle/>
                    <a:p>
                      <a:r>
                        <a:rPr lang="af-ZA" sz="1200" noProof="0" dirty="0" smtClean="0">
                          <a:latin typeface=""/>
                        </a:rPr>
                        <a:t>Protokol geld</a:t>
                      </a:r>
                      <a:endParaRPr lang="af-ZA" sz="1200" noProof="0" dirty="0">
                        <a:latin typeface=""/>
                      </a:endParaRPr>
                    </a:p>
                  </a:txBody>
                  <a:tcPr marL="91445" marR="91445" marT="45691" marB="45691"/>
                </a:tc>
              </a:tr>
              <a:tr h="328598">
                <a:tc>
                  <a:txBody>
                    <a:bodyPr/>
                    <a:lstStyle/>
                    <a:p>
                      <a:r>
                        <a:rPr lang="af-ZA" sz="1200" b="1" noProof="0" dirty="0" smtClean="0">
                          <a:latin typeface="Arial" pitchFamily="34" charset="0"/>
                          <a:cs typeface="Arial" pitchFamily="34" charset="0"/>
                        </a:rPr>
                        <a:t>Vroulike voorbehoedmiddels</a:t>
                      </a:r>
                      <a:endParaRPr lang="af-ZA" sz="1200" b="1" noProof="0"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Tot R1 300 per gesin</a:t>
                      </a:r>
                    </a:p>
                  </a:txBody>
                  <a:tcPr marL="91445" marR="91445" marT="45691" marB="45691"/>
                </a:tc>
              </a:tr>
              <a:tr h="328598">
                <a:tc>
                  <a:txBody>
                    <a:bodyPr/>
                    <a:lstStyle/>
                    <a:p>
                      <a:pPr algn="l"/>
                      <a:r>
                        <a:rPr lang="af-ZA" sz="1200" b="1" i="0" u="none" strike="noStrike" baseline="0" noProof="0" dirty="0" smtClean="0">
                          <a:latin typeface="Arial" pitchFamily="34" charset="0"/>
                          <a:cs typeface="Arial" pitchFamily="34" charset="0"/>
                        </a:rPr>
                        <a:t>Biometriese siftings: Glukose, cholesterol,</a:t>
                      </a:r>
                    </a:p>
                    <a:p>
                      <a:pPr algn="l"/>
                      <a:r>
                        <a:rPr lang="af-ZA" sz="1200" b="1" i="0" u="none" strike="noStrike" baseline="0" noProof="0" dirty="0" smtClean="0">
                          <a:latin typeface="Arial" pitchFamily="34" charset="0"/>
                          <a:cs typeface="Arial" pitchFamily="34" charset="0"/>
                        </a:rPr>
                        <a:t>bloeddrukmeting en liggaamsmassa-indeksberekening</a:t>
                      </a:r>
                      <a:endParaRPr lang="af-ZA" sz="1200" b="1" noProof="0"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a:t>
                      </a:r>
                      <a:r>
                        <a:rPr lang="af-ZA" sz="1200" baseline="0" noProof="0" dirty="0" smtClean="0">
                          <a:latin typeface=""/>
                        </a:rPr>
                        <a:t> Dis-Chem apteke</a:t>
                      </a:r>
                      <a:endParaRPr lang="af-ZA" sz="1200" noProof="0" dirty="0" smtClean="0">
                        <a:latin typeface=""/>
                      </a:endParaRPr>
                    </a:p>
                  </a:txBody>
                  <a:tcPr marL="91445" marR="91445" marT="45691" marB="45691"/>
                </a:tc>
              </a:tr>
            </a:tbl>
          </a:graphicData>
        </a:graphic>
      </p:graphicFrame>
      <p:sp>
        <p:nvSpPr>
          <p:cNvPr id="16" name="TextBox 15"/>
          <p:cNvSpPr txBox="1"/>
          <p:nvPr/>
        </p:nvSpPr>
        <p:spPr>
          <a:xfrm>
            <a:off x="756070" y="1221619"/>
            <a:ext cx="3605020" cy="276999"/>
          </a:xfrm>
          <a:prstGeom prst="rect">
            <a:avLst/>
          </a:prstGeom>
          <a:noFill/>
        </p:spPr>
        <p:txBody>
          <a:bodyPr wrap="square" rtlCol="0">
            <a:spAutoFit/>
          </a:bodyPr>
          <a:lstStyle/>
          <a:p>
            <a:r>
              <a:rPr lang="af-ZA" sz="1200" b="1" dirty="0" smtClean="0">
                <a:latin typeface=""/>
              </a:rPr>
              <a:t>Slegs voorkomendesorg-voordele</a:t>
            </a:r>
            <a:endParaRPr lang="af-ZA" sz="1200" b="1" dirty="0">
              <a:latin typeface=""/>
            </a:endParaRPr>
          </a:p>
        </p:txBody>
      </p:sp>
      <p:sp>
        <p:nvSpPr>
          <p:cNvPr id="17" name="TextBox 16"/>
          <p:cNvSpPr txBox="1"/>
          <p:nvPr/>
        </p:nvSpPr>
        <p:spPr>
          <a:xfrm>
            <a:off x="747444" y="2225522"/>
            <a:ext cx="3982349" cy="1338828"/>
          </a:xfrm>
          <a:prstGeom prst="rect">
            <a:avLst/>
          </a:prstGeom>
          <a:noFill/>
        </p:spPr>
        <p:txBody>
          <a:bodyPr wrap="square" rtlCol="0">
            <a:spAutoFit/>
          </a:bodyPr>
          <a:lstStyle/>
          <a:p>
            <a:pPr fontAlgn="t"/>
            <a:r>
              <a:rPr lang="af-ZA" sz="1200" b="1" dirty="0" smtClean="0">
                <a:latin typeface=""/>
              </a:rPr>
              <a:t>CSL-chroniese toestande (VMV’s)</a:t>
            </a:r>
            <a:endParaRPr lang="af-ZA" sz="1200" dirty="0" smtClean="0">
              <a:latin typeface=""/>
            </a:endParaRPr>
          </a:p>
          <a:p>
            <a:pPr fontAlgn="t"/>
            <a:r>
              <a:rPr lang="af-ZA" sz="1200" dirty="0" smtClean="0">
                <a:latin typeface=""/>
              </a:rPr>
              <a:t>  &gt;  100% van Bestmed-tarief, onbeperk</a:t>
            </a:r>
          </a:p>
          <a:p>
            <a:pPr fontAlgn="t"/>
            <a:r>
              <a:rPr lang="af-ZA" sz="1200" dirty="0" smtClean="0">
                <a:latin typeface=""/>
              </a:rPr>
              <a:t>  &gt;   35% bybetaling vir nie-formulariummedisyne</a:t>
            </a:r>
          </a:p>
          <a:p>
            <a:pPr fontAlgn="t"/>
            <a:endParaRPr lang="af-ZA" sz="800" b="1" dirty="0" smtClean="0">
              <a:latin typeface=""/>
            </a:endParaRPr>
          </a:p>
          <a:p>
            <a:pPr fontAlgn="t"/>
            <a:r>
              <a:rPr lang="af-ZA" sz="1200" b="1" dirty="0" smtClean="0">
                <a:latin typeface=""/>
              </a:rPr>
              <a:t>Nie-CSL-chroniese toestande</a:t>
            </a:r>
            <a:endParaRPr lang="af-ZA" sz="1200" dirty="0" smtClean="0">
              <a:latin typeface=""/>
            </a:endParaRPr>
          </a:p>
          <a:p>
            <a:pPr fontAlgn="t"/>
            <a:r>
              <a:rPr lang="af-ZA" sz="1200" dirty="0" smtClean="0">
                <a:latin typeface=""/>
              </a:rPr>
              <a:t>  &gt;  Geen voordeel</a:t>
            </a:r>
          </a:p>
          <a:p>
            <a:endParaRPr lang="af-ZA" sz="1300" dirty="0">
              <a:latin typeface=""/>
            </a:endParaRPr>
          </a:p>
        </p:txBody>
      </p:sp>
      <p:sp>
        <p:nvSpPr>
          <p:cNvPr id="18" name="TextBox 17"/>
          <p:cNvSpPr txBox="1"/>
          <p:nvPr/>
        </p:nvSpPr>
        <p:spPr>
          <a:xfrm>
            <a:off x="721566" y="3719958"/>
            <a:ext cx="4622221" cy="1923604"/>
          </a:xfrm>
          <a:prstGeom prst="rect">
            <a:avLst/>
          </a:prstGeom>
          <a:noFill/>
        </p:spPr>
        <p:txBody>
          <a:bodyPr wrap="square" rtlCol="0">
            <a:spAutoFit/>
          </a:bodyPr>
          <a:lstStyle/>
          <a:p>
            <a:pPr fontAlgn="t">
              <a:tabLst>
                <a:tab pos="2155825" algn="l"/>
              </a:tabLst>
            </a:pPr>
            <a:r>
              <a:rPr lang="af-ZA" sz="1200" b="1" dirty="0" smtClean="0">
                <a:latin typeface=""/>
              </a:rPr>
              <a:t>100% van Bestmed-tarief:	Onbeperk – Enige</a:t>
            </a:r>
          </a:p>
          <a:p>
            <a:pPr fontAlgn="t">
              <a:tabLst>
                <a:tab pos="2155825" algn="l"/>
              </a:tabLst>
            </a:pPr>
            <a:r>
              <a:rPr lang="af-ZA" sz="1200" b="1" dirty="0" smtClean="0">
                <a:latin typeface=""/>
              </a:rPr>
              <a:t>	privaathospitaal</a:t>
            </a:r>
            <a:endParaRPr lang="af-ZA" sz="1200" dirty="0" smtClean="0">
              <a:latin typeface=""/>
            </a:endParaRPr>
          </a:p>
          <a:p>
            <a:pPr fontAlgn="t"/>
            <a:endParaRPr lang="af-ZA" sz="500" dirty="0" smtClean="0">
              <a:latin typeface=""/>
            </a:endParaRPr>
          </a:p>
          <a:p>
            <a:pPr fontAlgn="t">
              <a:tabLst>
                <a:tab pos="2155825" algn="l"/>
              </a:tabLst>
            </a:pPr>
            <a:r>
              <a:rPr lang="af-ZA" sz="1200" b="1" dirty="0" smtClean="0">
                <a:latin typeface=""/>
              </a:rPr>
              <a:t>R2 000 bybetaling: 	</a:t>
            </a:r>
            <a:r>
              <a:rPr lang="af-ZA" sz="1200" dirty="0" smtClean="0">
                <a:latin typeface=""/>
              </a:rPr>
              <a:t>Endoskopiese ondersoeke</a:t>
            </a:r>
          </a:p>
          <a:p>
            <a:pPr fontAlgn="t"/>
            <a:r>
              <a:rPr lang="af-ZA" sz="1200" dirty="0" smtClean="0">
                <a:latin typeface=""/>
              </a:rPr>
              <a:t>Onbeperkte voordele vir ortopediese en mediese toestelle</a:t>
            </a:r>
          </a:p>
          <a:p>
            <a:pPr fontAlgn="t"/>
            <a:r>
              <a:rPr lang="af-ZA" sz="1200" dirty="0" smtClean="0">
                <a:latin typeface=""/>
              </a:rPr>
              <a:t>Onbeperkte voordele vir alternatiewe tot hospitalisasie</a:t>
            </a:r>
          </a:p>
          <a:p>
            <a:pPr fontAlgn="t">
              <a:tabLst>
                <a:tab pos="2155825" algn="l"/>
              </a:tabLst>
            </a:pPr>
            <a:endParaRPr lang="af-ZA" sz="500" dirty="0" smtClean="0">
              <a:latin typeface=""/>
            </a:endParaRPr>
          </a:p>
          <a:p>
            <a:pPr fontAlgn="t">
              <a:tabLst>
                <a:tab pos="2155825" algn="l"/>
              </a:tabLst>
            </a:pPr>
            <a:r>
              <a:rPr lang="af-ZA" sz="1200" b="1" dirty="0" smtClean="0">
                <a:latin typeface=""/>
              </a:rPr>
              <a:t>Uitsluitings:	</a:t>
            </a:r>
            <a:r>
              <a:rPr lang="af-ZA" sz="1200" dirty="0" smtClean="0">
                <a:latin typeface=""/>
              </a:rPr>
              <a:t>Gewrigvervangings (slegs betaal	in geval van </a:t>
            </a:r>
            <a:r>
              <a:rPr lang="af-ZA" sz="1200" dirty="0" smtClean="0">
                <a:latin typeface="Arial"/>
                <a:cs typeface="Arial"/>
              </a:rPr>
              <a:t>'n VMV</a:t>
            </a:r>
            <a:r>
              <a:rPr lang="af-ZA" sz="1200" dirty="0" smtClean="0">
                <a:latin typeface=""/>
              </a:rPr>
              <a:t>)</a:t>
            </a:r>
          </a:p>
          <a:p>
            <a:pPr fontAlgn="t"/>
            <a:r>
              <a:rPr lang="af-ZA" sz="1200" b="1" dirty="0" smtClean="0">
                <a:latin typeface=""/>
              </a:rPr>
              <a:t>Noodgevalle:                            </a:t>
            </a:r>
            <a:r>
              <a:rPr lang="af-ZA" sz="1200" dirty="0" smtClean="0">
                <a:solidFill>
                  <a:srgbClr val="000000"/>
                </a:solidFill>
                <a:latin typeface="Arial"/>
                <a:ea typeface="ＭＳ Ｐゴシック" charset="0"/>
                <a:cs typeface="Arial" charset="0"/>
              </a:rPr>
              <a:t>ER24/Internasionale reisdekking</a:t>
            </a:r>
            <a:endParaRPr lang="af-ZA" sz="1200" dirty="0" smtClean="0">
              <a:latin typeface=""/>
            </a:endParaRPr>
          </a:p>
          <a:p>
            <a:endParaRPr lang="af-ZA" sz="1300" dirty="0">
              <a:latin typeface=""/>
            </a:endParaRPr>
          </a:p>
        </p:txBody>
      </p:sp>
      <p:graphicFrame>
        <p:nvGraphicFramePr>
          <p:cNvPr id="19" name="Table 18"/>
          <p:cNvGraphicFramePr>
            <a:graphicFrameLocks noGrp="1"/>
          </p:cNvGraphicFramePr>
          <p:nvPr>
            <p:extLst>
              <p:ext uri="{D42A27DB-BD31-4B8C-83A1-F6EECF244321}">
                <p14:modId xmlns:p14="http://schemas.microsoft.com/office/powerpoint/2010/main" xmlns="" val="3314848675"/>
              </p:ext>
            </p:extLst>
          </p:nvPr>
        </p:nvGraphicFramePr>
        <p:xfrm>
          <a:off x="5343787" y="4403376"/>
          <a:ext cx="3635728" cy="1127552"/>
        </p:xfrm>
        <a:graphic>
          <a:graphicData uri="http://schemas.openxmlformats.org/drawingml/2006/table">
            <a:tbl>
              <a:tblPr firstRow="1" bandRow="1">
                <a:tableStyleId>{F5AB1C69-6EDB-4FF4-983F-18BD219EF322}</a:tableStyleId>
              </a:tblPr>
              <a:tblGrid>
                <a:gridCol w="2243321"/>
                <a:gridCol w="1392407"/>
              </a:tblGrid>
              <a:tr h="304628">
                <a:tc gridSpan="2">
                  <a:txBody>
                    <a:bodyPr/>
                    <a:lstStyle/>
                    <a:p>
                      <a:pPr algn="ctr"/>
                      <a:r>
                        <a:rPr lang="af-ZA" sz="1400" noProof="0" dirty="0" smtClean="0">
                          <a:latin typeface=""/>
                        </a:rPr>
                        <a:t>Bydraes</a:t>
                      </a:r>
                      <a:endParaRPr lang="af-ZA" sz="1400" noProof="0" dirty="0">
                        <a:solidFill>
                          <a:schemeClr val="bg1"/>
                        </a:solidFill>
                        <a:latin typeface=""/>
                      </a:endParaRPr>
                    </a:p>
                  </a:txBody>
                  <a:tcPr marL="91445" marR="91445" marT="45694" marB="45694"/>
                </a:tc>
                <a:tc hMerge="1">
                  <a:txBody>
                    <a:bodyPr/>
                    <a:lstStyle/>
                    <a:p>
                      <a:pPr algn="ctr"/>
                      <a:endParaRPr lang="en-ZA" sz="1400" dirty="0">
                        <a:solidFill>
                          <a:schemeClr val="bg1"/>
                        </a:solidFill>
                      </a:endParaRPr>
                    </a:p>
                  </a:txBody>
                  <a:tcPr>
                    <a:solidFill>
                      <a:srgbClr val="152C43"/>
                    </a:solidFill>
                  </a:tcPr>
                </a:tc>
              </a:tr>
              <a:tr h="274166">
                <a:tc>
                  <a:txBody>
                    <a:bodyPr/>
                    <a:lstStyle/>
                    <a:p>
                      <a:r>
                        <a:rPr lang="af-ZA" sz="1200" b="1" noProof="0" dirty="0" smtClean="0">
                          <a:latin typeface=""/>
                        </a:rPr>
                        <a:t>Hooflid</a:t>
                      </a:r>
                    </a:p>
                  </a:txBody>
                  <a:tcPr marL="91445" marR="91445" marT="45694" marB="45694"/>
                </a:tc>
                <a:tc>
                  <a:txBody>
                    <a:bodyPr/>
                    <a:lstStyle/>
                    <a:p>
                      <a:pPr algn="ctr"/>
                      <a:r>
                        <a:rPr lang="af-ZA" sz="1200" noProof="0" smtClean="0">
                          <a:latin typeface=""/>
                        </a:rPr>
                        <a:t>R872</a:t>
                      </a:r>
                      <a:endParaRPr lang="af-ZA" sz="1200" noProof="0">
                        <a:latin typeface=""/>
                      </a:endParaRPr>
                    </a:p>
                  </a:txBody>
                  <a:tcPr marL="91445" marR="91445" marT="45694" marB="45694"/>
                </a:tc>
              </a:tr>
              <a:tr h="274166">
                <a:tc>
                  <a:txBody>
                    <a:bodyPr/>
                    <a:lstStyle/>
                    <a:p>
                      <a:r>
                        <a:rPr lang="af-ZA" sz="1200" b="1" noProof="0" dirty="0" smtClean="0">
                          <a:latin typeface=""/>
                        </a:rPr>
                        <a:t>Volwasse afhanklike</a:t>
                      </a:r>
                      <a:endParaRPr lang="af-ZA" sz="1200" b="1" noProof="0" dirty="0">
                        <a:latin typeface=""/>
                      </a:endParaRPr>
                    </a:p>
                  </a:txBody>
                  <a:tcPr marL="91445" marR="91445" marT="45694" marB="45694"/>
                </a:tc>
                <a:tc>
                  <a:txBody>
                    <a:bodyPr/>
                    <a:lstStyle/>
                    <a:p>
                      <a:pPr algn="ctr"/>
                      <a:r>
                        <a:rPr lang="af-ZA" sz="1200" noProof="0" smtClean="0">
                          <a:latin typeface=""/>
                        </a:rPr>
                        <a:t>R678</a:t>
                      </a:r>
                      <a:endParaRPr lang="af-ZA" sz="1200" noProof="0">
                        <a:latin typeface=""/>
                      </a:endParaRPr>
                    </a:p>
                  </a:txBody>
                  <a:tcPr marL="91445" marR="91445" marT="45694" marB="45694"/>
                </a:tc>
              </a:tr>
              <a:tr h="274166">
                <a:tc>
                  <a:txBody>
                    <a:bodyPr/>
                    <a:lstStyle/>
                    <a:p>
                      <a:r>
                        <a:rPr lang="af-ZA" sz="1200" b="1" noProof="0" dirty="0" smtClean="0">
                          <a:latin typeface=""/>
                        </a:rPr>
                        <a:t>Kinderafhanklike</a:t>
                      </a:r>
                      <a:endParaRPr lang="af-ZA" sz="1200" b="1" noProof="0" dirty="0">
                        <a:latin typeface=""/>
                      </a:endParaRPr>
                    </a:p>
                  </a:txBody>
                  <a:tcPr marL="91445" marR="91445"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latin typeface=""/>
                        </a:rPr>
                        <a:t>R367</a:t>
                      </a:r>
                    </a:p>
                  </a:txBody>
                  <a:tcPr marL="91445" marR="91445" marT="45694" marB="45694"/>
                </a:tc>
              </a:tr>
            </a:tbl>
          </a:graphicData>
        </a:graphic>
      </p:graphicFrame>
      <p:sp>
        <p:nvSpPr>
          <p:cNvPr id="3" name="TextBox 2"/>
          <p:cNvSpPr txBox="1"/>
          <p:nvPr/>
        </p:nvSpPr>
        <p:spPr>
          <a:xfrm>
            <a:off x="527807" y="-15186"/>
            <a:ext cx="175819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87006" y="93450"/>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16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7566"/>
            <a:ext cx="9140825" cy="6858001"/>
          </a:xfrm>
          <a:prstGeom prst="rect">
            <a:avLst/>
          </a:prstGeom>
        </p:spPr>
      </p:pic>
      <p:sp>
        <p:nvSpPr>
          <p:cNvPr id="2" name="Rectangle 1"/>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sp>
        <p:nvSpPr>
          <p:cNvPr id="8" name="Subtitle 2"/>
          <p:cNvSpPr>
            <a:spLocks noGrp="1"/>
          </p:cNvSpPr>
          <p:nvPr>
            <p:ph type="subTitle" idx="1"/>
          </p:nvPr>
        </p:nvSpPr>
        <p:spPr>
          <a:xfrm>
            <a:off x="827584" y="1628800"/>
            <a:ext cx="7560840" cy="4104456"/>
          </a:xfrm>
        </p:spPr>
        <p:txBody>
          <a:bodyPr>
            <a:normAutofit/>
          </a:bodyPr>
          <a:lstStyle/>
          <a:p>
            <a:pPr algn="just"/>
            <a:endParaRPr lang="en-GB" dirty="0" smtClean="0">
              <a:solidFill>
                <a:schemeClr val="tx1"/>
              </a:solidFill>
              <a:latin typeface="Arial" pitchFamily="34" charset="0"/>
              <a:cs typeface="Arial" pitchFamily="34" charset="0"/>
            </a:endParaRPr>
          </a:p>
          <a:p>
            <a:pPr algn="l">
              <a:lnSpc>
                <a:spcPct val="170000"/>
              </a:lnSpc>
            </a:pPr>
            <a:endParaRPr lang="en-GB" sz="4300" dirty="0" smtClean="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ZA" sz="3500" dirty="0">
              <a:solidFill>
                <a:schemeClr val="tx1"/>
              </a:solidFill>
              <a:latin typeface="Arial" pitchFamily="34" charset="0"/>
              <a:cs typeface="Arial" pitchFamily="34" charset="0"/>
            </a:endParaRPr>
          </a:p>
          <a:p>
            <a:pPr algn="just"/>
            <a:endParaRPr lang="en-ZA" dirty="0">
              <a:solidFill>
                <a:schemeClr val="tx1"/>
              </a:solidFill>
              <a:latin typeface="Arial" pitchFamily="34" charset="0"/>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3881206018"/>
              </p:ext>
            </p:extLst>
          </p:nvPr>
        </p:nvGraphicFramePr>
        <p:xfrm>
          <a:off x="5074920" y="605715"/>
          <a:ext cx="3889694" cy="3566014"/>
        </p:xfrm>
        <a:graphic>
          <a:graphicData uri="http://schemas.openxmlformats.org/drawingml/2006/table">
            <a:tbl>
              <a:tblPr firstRow="1" bandRow="1">
                <a:tableStyleId>{F5AB1C69-6EDB-4FF4-983F-18BD219EF322}</a:tableStyleId>
              </a:tblPr>
              <a:tblGrid>
                <a:gridCol w="2240280"/>
                <a:gridCol w="1649414"/>
              </a:tblGrid>
              <a:tr h="333852">
                <a:tc gridSpan="2">
                  <a:txBody>
                    <a:bodyPr/>
                    <a:lstStyle/>
                    <a:p>
                      <a:pPr algn="ctr"/>
                      <a:r>
                        <a:rPr lang="af-ZA" sz="1200" noProof="0" dirty="0" smtClean="0">
                          <a:latin typeface=""/>
                        </a:rPr>
                        <a:t>Voorkomendesorg</a:t>
                      </a:r>
                      <a:endParaRPr lang="af-ZA" sz="1200" noProof="0" dirty="0">
                        <a:solidFill>
                          <a:schemeClr val="bg1"/>
                        </a:solidFill>
                        <a:latin typeface=""/>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74320">
                <a:tc>
                  <a:txBody>
                    <a:bodyPr/>
                    <a:lstStyle/>
                    <a:p>
                      <a:r>
                        <a:rPr lang="af-ZA" sz="1200" b="1" noProof="0" smtClean="0">
                          <a:latin typeface=""/>
                        </a:rPr>
                        <a:t>Griepinentings</a:t>
                      </a:r>
                      <a:endParaRPr lang="af-ZA" sz="1200" b="1" noProof="0">
                        <a:latin typeface=""/>
                      </a:endParaRPr>
                    </a:p>
                  </a:txBody>
                  <a:tcPr marL="91445" marR="91445" marT="45691" marB="45691"/>
                </a:tc>
                <a:tc>
                  <a:txBody>
                    <a:bodyPr/>
                    <a:lstStyle/>
                    <a:p>
                      <a:r>
                        <a:rPr lang="af-ZA" sz="1200" noProof="0" smtClean="0">
                          <a:latin typeface=""/>
                        </a:rPr>
                        <a:t>1 per bevoordeelde</a:t>
                      </a:r>
                      <a:endParaRPr lang="af-ZA" sz="1200" noProof="0">
                        <a:latin typeface=""/>
                      </a:endParaRPr>
                    </a:p>
                  </a:txBody>
                  <a:tcPr marL="91445" marR="91445" marT="45691" marB="45691"/>
                </a:tc>
              </a:tr>
              <a:tr h="306198">
                <a:tc>
                  <a:txBody>
                    <a:bodyPr/>
                    <a:lstStyle/>
                    <a:p>
                      <a:r>
                        <a:rPr lang="af-ZA" sz="1200" b="1" noProof="0" smtClean="0">
                          <a:latin typeface=""/>
                        </a:rPr>
                        <a:t>Longontstekingsprogram</a:t>
                      </a:r>
                      <a:endParaRPr lang="af-ZA" sz="1200" b="1" noProof="0">
                        <a:latin typeface=""/>
                      </a:endParaRPr>
                    </a:p>
                  </a:txBody>
                  <a:tcPr marL="91445" marR="91445" marT="45691" marB="45691"/>
                </a:tc>
                <a:tc>
                  <a:txBody>
                    <a:bodyPr/>
                    <a:lstStyle/>
                    <a:p>
                      <a:r>
                        <a:rPr lang="af-ZA" sz="1200" noProof="0" smtClean="0">
                          <a:latin typeface=""/>
                        </a:rPr>
                        <a:t>Protokol geld</a:t>
                      </a:r>
                      <a:endParaRPr lang="af-ZA" sz="1200" noProof="0">
                        <a:latin typeface=""/>
                      </a:endParaRPr>
                    </a:p>
                  </a:txBody>
                  <a:tcPr marL="91445" marR="91445" marT="45691" marB="45691"/>
                </a:tc>
              </a:tr>
              <a:tr h="274320">
                <a:tc>
                  <a:txBody>
                    <a:bodyPr/>
                    <a:lstStyle/>
                    <a:p>
                      <a:r>
                        <a:rPr lang="af-ZA" sz="1200" b="1" noProof="0" smtClean="0">
                          <a:latin typeface=""/>
                        </a:rPr>
                        <a:t>Pediatriese immuniserings</a:t>
                      </a:r>
                      <a:endParaRPr lang="af-ZA" sz="1200" b="1" noProof="0">
                        <a:latin typeface=""/>
                      </a:endParaRPr>
                    </a:p>
                  </a:txBody>
                  <a:tcPr marL="91445" marR="91445" marT="45691" marB="45691"/>
                </a:tc>
                <a:tc>
                  <a:txBody>
                    <a:bodyPr/>
                    <a:lstStyle/>
                    <a:p>
                      <a:r>
                        <a:rPr lang="af-ZA" sz="1200" noProof="0" smtClean="0">
                          <a:latin typeface=""/>
                        </a:rPr>
                        <a:t>Protokol geld</a:t>
                      </a:r>
                      <a:endParaRPr lang="af-ZA" sz="1200" noProof="0">
                        <a:latin typeface=""/>
                      </a:endParaRPr>
                    </a:p>
                  </a:txBody>
                  <a:tcPr marL="91445" marR="91445" marT="45691" marB="45691"/>
                </a:tc>
              </a:tr>
              <a:tr h="457200">
                <a:tc>
                  <a:txBody>
                    <a:bodyPr/>
                    <a:lstStyle/>
                    <a:p>
                      <a:r>
                        <a:rPr lang="af-ZA" sz="1200" b="1" noProof="0" smtClean="0">
                          <a:latin typeface=""/>
                        </a:rPr>
                        <a:t>Rugrehabilitasieprogram</a:t>
                      </a:r>
                    </a:p>
                    <a:p>
                      <a:r>
                        <a:rPr lang="af-ZA" sz="1200" b="1" noProof="0" smtClean="0">
                          <a:latin typeface=""/>
                        </a:rPr>
                        <a:t>(DBC)</a:t>
                      </a:r>
                      <a:endParaRPr lang="af-ZA" sz="1200" b="1" noProof="0">
                        <a:latin typeface=""/>
                      </a:endParaRPr>
                    </a:p>
                  </a:txBody>
                  <a:tcPr marL="91445" marR="91445" marT="45691" marB="45691"/>
                </a:tc>
                <a:tc>
                  <a:txBody>
                    <a:bodyPr/>
                    <a:lstStyle/>
                    <a:p>
                      <a:r>
                        <a:rPr lang="af-ZA" sz="1200" noProof="0" smtClean="0">
                          <a:latin typeface=""/>
                        </a:rPr>
                        <a:t>Protokol geld</a:t>
                      </a:r>
                      <a:endParaRPr lang="af-ZA" sz="1200" noProof="0">
                        <a:latin typeface=""/>
                      </a:endParaRPr>
                    </a:p>
                  </a:txBody>
                  <a:tcPr marL="91445" marR="91445" marT="45691" marB="45691"/>
                </a:tc>
              </a:tr>
              <a:tr h="274320">
                <a:tc>
                  <a:txBody>
                    <a:bodyPr/>
                    <a:lstStyle/>
                    <a:p>
                      <a:r>
                        <a:rPr lang="af-ZA" sz="1200" b="1" noProof="0" smtClean="0">
                          <a:latin typeface="Arial" pitchFamily="34" charset="0"/>
                          <a:cs typeface="Arial" pitchFamily="34" charset="0"/>
                        </a:rPr>
                        <a:t>Vroulike voorbehoedmiddels</a:t>
                      </a:r>
                      <a:endParaRPr lang="af-ZA" sz="1200" b="1" noProof="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smtClean="0">
                          <a:latin typeface=""/>
                        </a:rPr>
                        <a:t>Tot R1 300 per gesin</a:t>
                      </a:r>
                    </a:p>
                  </a:txBody>
                  <a:tcPr marL="91445" marR="91445" marT="45691" marB="45691"/>
                </a:tc>
              </a:tr>
              <a:tr h="190182">
                <a:tc>
                  <a:txBody>
                    <a:bodyPr/>
                    <a:lstStyle/>
                    <a:p>
                      <a:r>
                        <a:rPr lang="af-ZA" sz="1200" b="1" noProof="0" smtClean="0">
                          <a:latin typeface="Arial" pitchFamily="34" charset="0"/>
                          <a:cs typeface="Arial" pitchFamily="34" charset="0"/>
                        </a:rPr>
                        <a:t>Voorkomende tandheelkunde</a:t>
                      </a:r>
                      <a:endParaRPr lang="af-ZA" sz="1200" b="1" noProof="0">
                        <a:solidFill>
                          <a:schemeClr val="tx1">
                            <a:lumMod val="95000"/>
                            <a:lumOff val="5000"/>
                          </a:schemeClr>
                        </a:solidFill>
                        <a:latin typeface="Arial" pitchFamily="34" charset="0"/>
                        <a:cs typeface="Arial" pitchFamily="34" charset="0"/>
                      </a:endParaRPr>
                    </a:p>
                  </a:txBody>
                  <a:tcPr marL="91445" marR="914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200" noProof="0" smtClean="0">
                          <a:latin typeface="Arial" pitchFamily="34" charset="0"/>
                          <a:cs typeface="Arial" pitchFamily="34" charset="0"/>
                        </a:rPr>
                        <a:t>Protokol geld</a:t>
                      </a:r>
                      <a:endParaRPr lang="af-ZA" sz="1200" noProof="0" smtClean="0">
                        <a:solidFill>
                          <a:schemeClr val="tx1">
                            <a:lumMod val="95000"/>
                            <a:lumOff val="5000"/>
                          </a:schemeClr>
                        </a:solidFill>
                        <a:latin typeface="Arial" pitchFamily="34" charset="0"/>
                        <a:cs typeface="Arial" pitchFamily="34" charset="0"/>
                      </a:endParaRPr>
                    </a:p>
                  </a:txBody>
                  <a:tcPr marL="91445" marR="91445"/>
                </a:tc>
              </a:tr>
              <a:tr h="190182">
                <a:tc>
                  <a:txBody>
                    <a:bodyPr/>
                    <a:lstStyle/>
                    <a:p>
                      <a:pPr algn="l"/>
                      <a:r>
                        <a:rPr lang="af-ZA" sz="1200" b="1" i="0" u="none" strike="noStrike" baseline="0" noProof="0" smtClean="0">
                          <a:latin typeface="Arial" pitchFamily="34" charset="0"/>
                          <a:cs typeface="Arial" pitchFamily="34" charset="0"/>
                        </a:rPr>
                        <a:t>Biometriese siftings: Glukose, cholesterol,</a:t>
                      </a:r>
                    </a:p>
                    <a:p>
                      <a:pPr algn="l"/>
                      <a:r>
                        <a:rPr lang="af-ZA" sz="1200" b="1" i="0" u="none" strike="noStrike" baseline="0" noProof="0" smtClean="0">
                          <a:latin typeface="Arial" pitchFamily="34" charset="0"/>
                          <a:cs typeface="Arial" pitchFamily="34" charset="0"/>
                        </a:rPr>
                        <a:t>bloeddrukmeting en liggaamsmassa-indeksberekening</a:t>
                      </a:r>
                      <a:endParaRPr lang="af-ZA" sz="1200" b="1" noProof="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a:t>
                      </a:r>
                      <a:r>
                        <a:rPr lang="af-ZA" sz="1200" baseline="0" noProof="0" dirty="0" smtClean="0">
                          <a:latin typeface=""/>
                        </a:rPr>
                        <a:t> Dis-Chem apteke</a:t>
                      </a:r>
                      <a:endParaRPr lang="af-ZA" sz="1200" noProof="0" dirty="0" smtClean="0">
                        <a:latin typeface=""/>
                      </a:endParaRPr>
                    </a:p>
                  </a:txBody>
                  <a:tcPr marL="91445" marR="91445" marT="45691" marB="45691"/>
                </a:tc>
              </a:tr>
            </a:tbl>
          </a:graphicData>
        </a:graphic>
      </p:graphicFrame>
      <p:sp>
        <p:nvSpPr>
          <p:cNvPr id="22" name="Rectangle 21"/>
          <p:cNvSpPr/>
          <p:nvPr/>
        </p:nvSpPr>
        <p:spPr>
          <a:xfrm>
            <a:off x="707207" y="3731503"/>
            <a:ext cx="71437" cy="1678697"/>
          </a:xfrm>
          <a:prstGeom prst="rect">
            <a:avLst/>
          </a:prstGeom>
          <a:solidFill>
            <a:srgbClr val="90B2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3" name="Rectangle 22"/>
          <p:cNvSpPr/>
          <p:nvPr/>
        </p:nvSpPr>
        <p:spPr>
          <a:xfrm>
            <a:off x="707207" y="605715"/>
            <a:ext cx="71437" cy="3052763"/>
          </a:xfrm>
          <a:prstGeom prst="rect">
            <a:avLst/>
          </a:prstGeom>
          <a:gradFill flip="none" rotWithShape="1">
            <a:gsLst>
              <a:gs pos="0">
                <a:srgbClr val="90B233"/>
              </a:gs>
              <a:gs pos="100000">
                <a:srgbClr val="FFFFFF"/>
              </a:gs>
              <a:gs pos="55000">
                <a:srgbClr val="90B23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24" name="TextBox 23"/>
          <p:cNvSpPr txBox="1">
            <a:spLocks noChangeArrowheads="1"/>
          </p:cNvSpPr>
          <p:nvPr/>
        </p:nvSpPr>
        <p:spPr bwMode="auto">
          <a:xfrm rot="16200000">
            <a:off x="-93364" y="4134931"/>
            <a:ext cx="99418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latin typeface=""/>
              </a:rPr>
              <a:t>Hospitaal-</a:t>
            </a:r>
            <a:br>
              <a:rPr lang="af-ZA" sz="1300" b="1" dirty="0" smtClean="0">
                <a:latin typeface=""/>
              </a:rPr>
            </a:br>
            <a:r>
              <a:rPr lang="af-ZA" sz="1300" b="1" dirty="0" smtClean="0">
                <a:latin typeface=""/>
              </a:rPr>
              <a:t>voordeel</a:t>
            </a:r>
            <a:endParaRPr lang="af-ZA" sz="1300" b="1" dirty="0">
              <a:latin typeface=""/>
            </a:endParaRPr>
          </a:p>
        </p:txBody>
      </p:sp>
      <p:sp>
        <p:nvSpPr>
          <p:cNvPr id="25" name="TextBox 24"/>
          <p:cNvSpPr txBox="1">
            <a:spLocks noChangeArrowheads="1"/>
          </p:cNvSpPr>
          <p:nvPr/>
        </p:nvSpPr>
        <p:spPr bwMode="auto">
          <a:xfrm rot="16200000">
            <a:off x="-389087" y="2579181"/>
            <a:ext cx="157927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latin typeface=""/>
              </a:rPr>
              <a:t>Chroniese siekte-</a:t>
            </a:r>
          </a:p>
          <a:p>
            <a:pPr algn="ctr"/>
            <a:r>
              <a:rPr lang="af-ZA" sz="1300" b="1" dirty="0" smtClean="0">
                <a:latin typeface=""/>
              </a:rPr>
              <a:t>voordeel</a:t>
            </a:r>
            <a:endParaRPr lang="af-ZA" sz="1300" b="1" dirty="0">
              <a:latin typeface=""/>
            </a:endParaRPr>
          </a:p>
        </p:txBody>
      </p:sp>
      <p:sp>
        <p:nvSpPr>
          <p:cNvPr id="26" name="TextBox 25"/>
          <p:cNvSpPr txBox="1">
            <a:spLocks noChangeArrowheads="1"/>
          </p:cNvSpPr>
          <p:nvPr/>
        </p:nvSpPr>
        <p:spPr bwMode="auto">
          <a:xfrm rot="16200000">
            <a:off x="-163055" y="1141699"/>
            <a:ext cx="11256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af-ZA" sz="1300" b="1" dirty="0" smtClean="0">
                <a:solidFill>
                  <a:prstClr val="black"/>
                </a:solidFill>
                <a:latin typeface=""/>
              </a:rPr>
              <a:t>Dag-tot-dag</a:t>
            </a:r>
          </a:p>
          <a:p>
            <a:pPr algn="ctr"/>
            <a:r>
              <a:rPr lang="af-ZA" sz="1300" b="1" dirty="0" smtClean="0">
                <a:solidFill>
                  <a:prstClr val="black"/>
                </a:solidFill>
                <a:latin typeface=""/>
              </a:rPr>
              <a:t>voordeel</a:t>
            </a:r>
            <a:endParaRPr lang="af-ZA" sz="1300" b="1" dirty="0">
              <a:solidFill>
                <a:prstClr val="black"/>
              </a:solidFill>
              <a:latin typeface=""/>
            </a:endParaRPr>
          </a:p>
        </p:txBody>
      </p:sp>
      <p:sp>
        <p:nvSpPr>
          <p:cNvPr id="27" name="TextBox 26"/>
          <p:cNvSpPr txBox="1"/>
          <p:nvPr/>
        </p:nvSpPr>
        <p:spPr>
          <a:xfrm>
            <a:off x="785096" y="744641"/>
            <a:ext cx="4338995" cy="1354217"/>
          </a:xfrm>
          <a:prstGeom prst="rect">
            <a:avLst/>
          </a:prstGeom>
          <a:noFill/>
        </p:spPr>
        <p:txBody>
          <a:bodyPr wrap="square" rtlCol="0">
            <a:spAutoFit/>
          </a:bodyPr>
          <a:lstStyle/>
          <a:p>
            <a:r>
              <a:rPr lang="af-ZA" sz="1200" b="1" dirty="0" smtClean="0">
                <a:solidFill>
                  <a:prstClr val="black"/>
                </a:solidFill>
                <a:latin typeface=""/>
              </a:rPr>
              <a:t>Onderworpe aan fondse beskikbaar in MSR</a:t>
            </a:r>
          </a:p>
          <a:p>
            <a:r>
              <a:rPr lang="af-ZA" sz="1200" dirty="0" smtClean="0">
                <a:solidFill>
                  <a:prstClr val="black"/>
                </a:solidFill>
                <a:latin typeface=""/>
              </a:rPr>
              <a:t>HL    R1 848</a:t>
            </a:r>
          </a:p>
          <a:p>
            <a:r>
              <a:rPr lang="af-ZA" sz="1200" dirty="0" smtClean="0">
                <a:solidFill>
                  <a:prstClr val="black"/>
                </a:solidFill>
                <a:latin typeface=""/>
              </a:rPr>
              <a:t>VA    R1 440</a:t>
            </a:r>
          </a:p>
          <a:p>
            <a:r>
              <a:rPr lang="af-ZA" sz="1200" dirty="0" smtClean="0">
                <a:solidFill>
                  <a:prstClr val="black"/>
                </a:solidFill>
                <a:latin typeface=""/>
              </a:rPr>
              <a:t>KA    R   780 </a:t>
            </a:r>
          </a:p>
          <a:p>
            <a:pPr>
              <a:spcBef>
                <a:spcPts val="1200"/>
              </a:spcBef>
              <a:tabLst>
                <a:tab pos="182563" algn="l"/>
              </a:tabLst>
            </a:pPr>
            <a:r>
              <a:rPr lang="af-ZA" sz="1200" b="1" dirty="0" smtClean="0">
                <a:solidFill>
                  <a:prstClr val="black"/>
                </a:solidFill>
                <a:latin typeface=""/>
              </a:rPr>
              <a:t>&gt;  Basiese tandheelkunde is deel van voorkomendesorg 	of word betaal uit MSR</a:t>
            </a:r>
            <a:endParaRPr lang="af-ZA" sz="1200" dirty="0">
              <a:solidFill>
                <a:prstClr val="black"/>
              </a:solidFill>
              <a:latin typeface=""/>
            </a:endParaRPr>
          </a:p>
        </p:txBody>
      </p:sp>
      <p:sp>
        <p:nvSpPr>
          <p:cNvPr id="28" name="TextBox 27"/>
          <p:cNvSpPr txBox="1"/>
          <p:nvPr/>
        </p:nvSpPr>
        <p:spPr>
          <a:xfrm>
            <a:off x="785096" y="2307948"/>
            <a:ext cx="4019550" cy="1138773"/>
          </a:xfrm>
          <a:prstGeom prst="rect">
            <a:avLst/>
          </a:prstGeom>
          <a:noFill/>
        </p:spPr>
        <p:txBody>
          <a:bodyPr wrap="square" rtlCol="0">
            <a:spAutoFit/>
          </a:bodyPr>
          <a:lstStyle/>
          <a:p>
            <a:pPr fontAlgn="t"/>
            <a:r>
              <a:rPr lang="af-ZA" sz="1200" b="1" dirty="0" smtClean="0">
                <a:latin typeface=""/>
              </a:rPr>
              <a:t>CSL-chroniese toestande (VMV’s)</a:t>
            </a:r>
            <a:endParaRPr lang="af-ZA" sz="1200" dirty="0" smtClean="0">
              <a:latin typeface=""/>
            </a:endParaRPr>
          </a:p>
          <a:p>
            <a:pPr fontAlgn="t"/>
            <a:r>
              <a:rPr lang="af-ZA" sz="1200" dirty="0" smtClean="0">
                <a:latin typeface=""/>
              </a:rPr>
              <a:t>  &gt;  100% van Bestmed-tarief, onbeperk</a:t>
            </a:r>
          </a:p>
          <a:p>
            <a:pPr fontAlgn="t"/>
            <a:r>
              <a:rPr lang="af-ZA" sz="1200" dirty="0" smtClean="0">
                <a:latin typeface=""/>
              </a:rPr>
              <a:t>  &gt;   35% bybetaling vir nie-formulariummedisyne</a:t>
            </a:r>
          </a:p>
          <a:p>
            <a:pPr fontAlgn="t"/>
            <a:endParaRPr lang="af-ZA" sz="800" b="1" dirty="0" smtClean="0">
              <a:latin typeface=""/>
            </a:endParaRPr>
          </a:p>
          <a:p>
            <a:pPr fontAlgn="t"/>
            <a:r>
              <a:rPr lang="af-ZA" sz="1200" b="1" dirty="0" smtClean="0">
                <a:latin typeface=""/>
              </a:rPr>
              <a:t>Nie-CSL-chroniese toestande</a:t>
            </a:r>
            <a:endParaRPr lang="af-ZA" sz="1200" dirty="0" smtClean="0">
              <a:latin typeface=""/>
            </a:endParaRPr>
          </a:p>
          <a:p>
            <a:pPr fontAlgn="t"/>
            <a:r>
              <a:rPr lang="af-ZA" sz="1200" dirty="0" smtClean="0">
                <a:latin typeface=""/>
              </a:rPr>
              <a:t>  &gt;  Geen voordeel</a:t>
            </a:r>
            <a:endParaRPr lang="en-US" sz="1200" dirty="0">
              <a:solidFill>
                <a:prstClr val="black"/>
              </a:solidFill>
              <a:latin typeface=""/>
            </a:endParaRPr>
          </a:p>
        </p:txBody>
      </p:sp>
      <p:sp>
        <p:nvSpPr>
          <p:cNvPr id="29" name="TextBox 28"/>
          <p:cNvSpPr txBox="1"/>
          <p:nvPr/>
        </p:nvSpPr>
        <p:spPr>
          <a:xfrm>
            <a:off x="785096" y="3748447"/>
            <a:ext cx="4338996" cy="2092881"/>
          </a:xfrm>
          <a:prstGeom prst="rect">
            <a:avLst/>
          </a:prstGeom>
          <a:noFill/>
        </p:spPr>
        <p:txBody>
          <a:bodyPr wrap="square" rtlCol="0">
            <a:spAutoFit/>
          </a:bodyPr>
          <a:lstStyle/>
          <a:p>
            <a:pPr fontAlgn="t">
              <a:tabLst>
                <a:tab pos="2155825" algn="l"/>
              </a:tabLst>
            </a:pPr>
            <a:r>
              <a:rPr lang="af-ZA" sz="1200" b="1" dirty="0" smtClean="0">
                <a:latin typeface=""/>
              </a:rPr>
              <a:t>100% van Bestmed-tarief:	Onbeperk – Enige</a:t>
            </a:r>
          </a:p>
          <a:p>
            <a:pPr fontAlgn="t">
              <a:tabLst>
                <a:tab pos="2155825" algn="l"/>
              </a:tabLst>
            </a:pPr>
            <a:r>
              <a:rPr lang="af-ZA" sz="1200" b="1" dirty="0" smtClean="0">
                <a:latin typeface=""/>
              </a:rPr>
              <a:t>	privaathospitaal</a:t>
            </a:r>
            <a:endParaRPr lang="af-ZA" sz="1200" dirty="0" smtClean="0">
              <a:latin typeface=""/>
            </a:endParaRPr>
          </a:p>
          <a:p>
            <a:pPr fontAlgn="t"/>
            <a:endParaRPr lang="af-ZA" sz="500" dirty="0" smtClean="0">
              <a:latin typeface=""/>
            </a:endParaRPr>
          </a:p>
          <a:p>
            <a:pPr fontAlgn="t">
              <a:tabLst>
                <a:tab pos="2155825" algn="l"/>
              </a:tabLst>
            </a:pPr>
            <a:r>
              <a:rPr lang="af-ZA" sz="1200" b="1" dirty="0" smtClean="0">
                <a:latin typeface=""/>
              </a:rPr>
              <a:t>R2 000 bybetaling: 	</a:t>
            </a:r>
            <a:r>
              <a:rPr lang="af-ZA" sz="1200" dirty="0" smtClean="0">
                <a:latin typeface=""/>
              </a:rPr>
              <a:t>Endoskopiese ondersoeke </a:t>
            </a:r>
          </a:p>
          <a:p>
            <a:pPr fontAlgn="t"/>
            <a:r>
              <a:rPr lang="af-ZA" sz="1200" dirty="0" smtClean="0">
                <a:latin typeface=""/>
              </a:rPr>
              <a:t>Onbeperkte voordele vir ortopediese en mediese toestelle</a:t>
            </a:r>
          </a:p>
          <a:p>
            <a:pPr fontAlgn="t"/>
            <a:r>
              <a:rPr lang="af-ZA" sz="1200" dirty="0" smtClean="0">
                <a:latin typeface=""/>
              </a:rPr>
              <a:t>Onbeperkte voordele vir alternatiewe tot hospitalisasie</a:t>
            </a:r>
          </a:p>
          <a:p>
            <a:pPr fontAlgn="t">
              <a:tabLst>
                <a:tab pos="2155825" algn="l"/>
              </a:tabLst>
            </a:pPr>
            <a:endParaRPr lang="af-ZA" sz="500" dirty="0" smtClean="0">
              <a:latin typeface=""/>
            </a:endParaRPr>
          </a:p>
          <a:p>
            <a:pPr fontAlgn="t">
              <a:tabLst>
                <a:tab pos="2155825" algn="l"/>
              </a:tabLst>
            </a:pPr>
            <a:r>
              <a:rPr lang="af-ZA" sz="1200" b="1" dirty="0" smtClean="0">
                <a:latin typeface=""/>
              </a:rPr>
              <a:t>Uitsluitings:	</a:t>
            </a:r>
            <a:r>
              <a:rPr lang="af-ZA" sz="1200" dirty="0" smtClean="0">
                <a:latin typeface=""/>
              </a:rPr>
              <a:t>Gewrigvervangings (slegs 	betaal in geval van </a:t>
            </a:r>
            <a:r>
              <a:rPr lang="af-ZA" sz="1200" dirty="0" smtClean="0">
                <a:latin typeface="Arial"/>
                <a:cs typeface="Arial"/>
              </a:rPr>
              <a:t>'n VMV</a:t>
            </a:r>
            <a:r>
              <a:rPr lang="af-ZA" sz="1200" dirty="0" smtClean="0">
                <a:latin typeface=""/>
              </a:rPr>
              <a:t>)</a:t>
            </a:r>
          </a:p>
          <a:p>
            <a:pPr fontAlgn="t"/>
            <a:r>
              <a:rPr lang="af-ZA" sz="1200" b="1" dirty="0" smtClean="0">
                <a:latin typeface=""/>
              </a:rPr>
              <a:t>Noodgevalle:                            </a:t>
            </a:r>
            <a:r>
              <a:rPr lang="af-ZA" sz="1200" dirty="0" smtClean="0">
                <a:solidFill>
                  <a:srgbClr val="000000"/>
                </a:solidFill>
                <a:latin typeface="Arial"/>
                <a:ea typeface="ＭＳ Ｐゴシック" charset="0"/>
                <a:cs typeface="Arial" charset="0"/>
              </a:rPr>
              <a:t>ER24/Internasionale            					        reisdekking</a:t>
            </a:r>
            <a:endParaRPr lang="af-ZA" sz="1200" dirty="0" smtClean="0">
              <a:latin typeface=""/>
            </a:endParaRPr>
          </a:p>
          <a:p>
            <a:endParaRPr lang="en-US" sz="1200" dirty="0">
              <a:solidFill>
                <a:prstClr val="black"/>
              </a:solidFill>
              <a:latin typeface="Arial"/>
            </a:endParaRPr>
          </a:p>
        </p:txBody>
      </p:sp>
      <p:graphicFrame>
        <p:nvGraphicFramePr>
          <p:cNvPr id="30" name="Table 29"/>
          <p:cNvGraphicFramePr>
            <a:graphicFrameLocks noGrp="1"/>
          </p:cNvGraphicFramePr>
          <p:nvPr>
            <p:extLst>
              <p:ext uri="{D42A27DB-BD31-4B8C-83A1-F6EECF244321}">
                <p14:modId xmlns:p14="http://schemas.microsoft.com/office/powerpoint/2010/main" xmlns="" val="333117638"/>
              </p:ext>
            </p:extLst>
          </p:nvPr>
        </p:nvGraphicFramePr>
        <p:xfrm>
          <a:off x="5074920" y="4534707"/>
          <a:ext cx="3889693" cy="1127439"/>
        </p:xfrm>
        <a:graphic>
          <a:graphicData uri="http://schemas.openxmlformats.org/drawingml/2006/table">
            <a:tbl>
              <a:tblPr firstRow="1" bandRow="1">
                <a:tableStyleId>{F5AB1C69-6EDB-4FF4-983F-18BD219EF322}</a:tableStyleId>
              </a:tblPr>
              <a:tblGrid>
                <a:gridCol w="2461802"/>
                <a:gridCol w="1427891"/>
              </a:tblGrid>
              <a:tr h="304635">
                <a:tc gridSpan="2">
                  <a:txBody>
                    <a:bodyPr/>
                    <a:lstStyle/>
                    <a:p>
                      <a:pPr algn="ctr"/>
                      <a:r>
                        <a:rPr lang="af-ZA" sz="1200" noProof="0" dirty="0" smtClean="0">
                          <a:latin typeface=""/>
                        </a:rPr>
                        <a:t>Bydraes</a:t>
                      </a:r>
                      <a:endParaRPr lang="af-ZA" sz="1200" noProof="0" dirty="0">
                        <a:solidFill>
                          <a:schemeClr val="bg1"/>
                        </a:solidFill>
                        <a:latin typeface=""/>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74163">
                <a:tc>
                  <a:txBody>
                    <a:bodyPr/>
                    <a:lstStyle/>
                    <a:p>
                      <a:r>
                        <a:rPr lang="af-ZA" sz="1200" b="1" noProof="0" smtClean="0">
                          <a:latin typeface=""/>
                        </a:rPr>
                        <a:t>Hooflid</a:t>
                      </a:r>
                    </a:p>
                  </a:txBody>
                  <a:tcPr marL="91445" marR="91445" marT="45694" marB="45694"/>
                </a:tc>
                <a:tc>
                  <a:txBody>
                    <a:bodyPr/>
                    <a:lstStyle/>
                    <a:p>
                      <a:pPr algn="ctr"/>
                      <a:r>
                        <a:rPr lang="af-ZA" sz="1200" noProof="0" smtClean="0">
                          <a:latin typeface=""/>
                        </a:rPr>
                        <a:t>R1</a:t>
                      </a:r>
                      <a:r>
                        <a:rPr lang="af-ZA" sz="1200" baseline="0" noProof="0" smtClean="0">
                          <a:latin typeface=""/>
                        </a:rPr>
                        <a:t> 026</a:t>
                      </a:r>
                      <a:endParaRPr lang="af-ZA" sz="1200" noProof="0">
                        <a:solidFill>
                          <a:schemeClr val="tx1">
                            <a:lumMod val="95000"/>
                            <a:lumOff val="5000"/>
                          </a:schemeClr>
                        </a:solidFill>
                        <a:latin typeface=""/>
                      </a:endParaRPr>
                    </a:p>
                  </a:txBody>
                  <a:tcPr marL="91445" marR="91445" marT="45665" marB="45665"/>
                </a:tc>
              </a:tr>
              <a:tr h="274163">
                <a:tc>
                  <a:txBody>
                    <a:bodyPr/>
                    <a:lstStyle/>
                    <a:p>
                      <a:r>
                        <a:rPr lang="af-ZA" sz="1200" b="1" noProof="0" smtClean="0">
                          <a:latin typeface=""/>
                        </a:rPr>
                        <a:t>Volwasse afhanklike</a:t>
                      </a:r>
                      <a:endParaRPr lang="af-ZA" sz="1200" b="1" noProof="0">
                        <a:latin typeface=""/>
                      </a:endParaRPr>
                    </a:p>
                  </a:txBody>
                  <a:tcPr marL="91445" marR="91445" marT="45694" marB="45694"/>
                </a:tc>
                <a:tc>
                  <a:txBody>
                    <a:bodyPr/>
                    <a:lstStyle/>
                    <a:p>
                      <a:pPr algn="ctr"/>
                      <a:r>
                        <a:rPr lang="af-ZA" sz="1200" noProof="0" smtClean="0">
                          <a:latin typeface=""/>
                        </a:rPr>
                        <a:t>R798</a:t>
                      </a:r>
                      <a:endParaRPr lang="af-ZA" sz="1200" noProof="0">
                        <a:solidFill>
                          <a:schemeClr val="tx1">
                            <a:lumMod val="95000"/>
                            <a:lumOff val="5000"/>
                          </a:schemeClr>
                        </a:solidFill>
                        <a:latin typeface=""/>
                      </a:endParaRPr>
                    </a:p>
                  </a:txBody>
                  <a:tcPr marL="91445" marR="91445" marT="45665" marB="45665"/>
                </a:tc>
              </a:tr>
              <a:tr h="274163">
                <a:tc>
                  <a:txBody>
                    <a:bodyPr/>
                    <a:lstStyle/>
                    <a:p>
                      <a:r>
                        <a:rPr lang="af-ZA" sz="1200" b="1" noProof="0" smtClean="0">
                          <a:latin typeface=""/>
                        </a:rPr>
                        <a:t>Kinderafhanklike</a:t>
                      </a:r>
                      <a:endParaRPr lang="af-ZA" sz="1200" b="1" noProof="0">
                        <a:latin typeface=""/>
                      </a:endParaRPr>
                    </a:p>
                  </a:txBody>
                  <a:tcPr marL="91445" marR="91445"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latin typeface=""/>
                        </a:rPr>
                        <a:t>R433</a:t>
                      </a:r>
                      <a:endParaRPr lang="af-ZA" sz="1200" noProof="0" dirty="0" smtClean="0">
                        <a:solidFill>
                          <a:schemeClr val="tx1">
                            <a:lumMod val="95000"/>
                            <a:lumOff val="5000"/>
                          </a:schemeClr>
                        </a:solidFill>
                        <a:latin typeface=""/>
                      </a:endParaRPr>
                    </a:p>
                  </a:txBody>
                  <a:tcPr marL="91445" marR="91445" marT="45665" marB="45665"/>
                </a:tc>
              </a:tr>
            </a:tbl>
          </a:graphicData>
        </a:graphic>
      </p:graphicFrame>
      <p:sp>
        <p:nvSpPr>
          <p:cNvPr id="17" name="TextBox 16"/>
          <p:cNvSpPr txBox="1"/>
          <p:nvPr/>
        </p:nvSpPr>
        <p:spPr>
          <a:xfrm>
            <a:off x="538223" y="-62358"/>
            <a:ext cx="183439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5573" y="101271"/>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33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1"/>
            <a:ext cx="9140825" cy="6858001"/>
          </a:xfrm>
          <a:prstGeom prst="rect">
            <a:avLst/>
          </a:prstGeom>
        </p:spPr>
      </p:pic>
      <p:sp>
        <p:nvSpPr>
          <p:cNvPr id="2" name="Rectangle 1"/>
          <p:cNvSpPr/>
          <p:nvPr/>
        </p:nvSpPr>
        <p:spPr>
          <a:xfrm>
            <a:off x="4761780" y="2342154"/>
            <a:ext cx="450559" cy="369332"/>
          </a:xfrm>
          <a:prstGeom prst="rect">
            <a:avLst/>
          </a:prstGeom>
        </p:spPr>
        <p:txBody>
          <a:bodyPr wrap="square">
            <a:spAutoFit/>
          </a:bodyPr>
          <a:lstStyle/>
          <a:p>
            <a:pPr algn="ctr"/>
            <a:endParaRPr lang="en-GB" dirty="0">
              <a:latin typeface="Arial" pitchFamily="34" charset="0"/>
              <a:cs typeface="Arial" pitchFamily="34" charset="0"/>
            </a:endParaRPr>
          </a:p>
        </p:txBody>
      </p:sp>
      <p:sp>
        <p:nvSpPr>
          <p:cNvPr id="8" name="Subtitle 2"/>
          <p:cNvSpPr>
            <a:spLocks noGrp="1"/>
          </p:cNvSpPr>
          <p:nvPr>
            <p:ph type="subTitle" idx="1"/>
          </p:nvPr>
        </p:nvSpPr>
        <p:spPr>
          <a:xfrm>
            <a:off x="827584" y="1628800"/>
            <a:ext cx="7560840" cy="4104456"/>
          </a:xfrm>
        </p:spPr>
        <p:txBody>
          <a:bodyPr>
            <a:normAutofit/>
          </a:bodyPr>
          <a:lstStyle/>
          <a:p>
            <a:pPr algn="just"/>
            <a:endParaRPr lang="en-GB" dirty="0" smtClean="0">
              <a:solidFill>
                <a:schemeClr val="tx1"/>
              </a:solidFill>
              <a:latin typeface="Arial" pitchFamily="34" charset="0"/>
              <a:cs typeface="Arial" pitchFamily="34" charset="0"/>
            </a:endParaRPr>
          </a:p>
          <a:p>
            <a:pPr algn="l">
              <a:lnSpc>
                <a:spcPct val="170000"/>
              </a:lnSpc>
            </a:pPr>
            <a:endParaRPr lang="en-GB" sz="4300" dirty="0" smtClean="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ZA" sz="3500" dirty="0">
              <a:solidFill>
                <a:schemeClr val="tx1"/>
              </a:solidFill>
              <a:latin typeface="Arial" pitchFamily="34" charset="0"/>
              <a:cs typeface="Arial" pitchFamily="34" charset="0"/>
            </a:endParaRPr>
          </a:p>
          <a:p>
            <a:pPr algn="just"/>
            <a:endParaRPr lang="en-ZA" dirty="0">
              <a:solidFill>
                <a:schemeClr val="tx1"/>
              </a:solidFill>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3314099459"/>
              </p:ext>
            </p:extLst>
          </p:nvPr>
        </p:nvGraphicFramePr>
        <p:xfrm>
          <a:off x="864832" y="4116965"/>
          <a:ext cx="6858852" cy="1431925"/>
        </p:xfrm>
        <a:graphic>
          <a:graphicData uri="http://schemas.openxmlformats.org/drawingml/2006/table">
            <a:tbl>
              <a:tblPr/>
              <a:tblGrid>
                <a:gridCol w="6858852"/>
              </a:tblGrid>
              <a:tr h="1431925">
                <a:tc>
                  <a:txBody>
                    <a:bodyPr/>
                    <a:lstStyle/>
                    <a:p>
                      <a:pPr fontAlgn="t">
                        <a:tabLst>
                          <a:tab pos="2155825" algn="l"/>
                        </a:tabLst>
                      </a:pPr>
                      <a:r>
                        <a:rPr lang="af-ZA" sz="1200" b="1" dirty="0" smtClean="0">
                          <a:latin typeface=""/>
                        </a:rPr>
                        <a:t>100% van Bestmed-tarief:	Onbeperk – Enige</a:t>
                      </a:r>
                    </a:p>
                    <a:p>
                      <a:pPr fontAlgn="t">
                        <a:tabLst>
                          <a:tab pos="2155825" algn="l"/>
                        </a:tabLst>
                      </a:pPr>
                      <a:r>
                        <a:rPr lang="af-ZA" sz="1200" b="1" dirty="0" smtClean="0">
                          <a:latin typeface=""/>
                        </a:rPr>
                        <a:t>	privaathospitaal</a:t>
                      </a:r>
                      <a:endParaRPr lang="af-ZA" sz="1200" dirty="0" smtClean="0">
                        <a:latin typeface=""/>
                      </a:endParaRPr>
                    </a:p>
                    <a:p>
                      <a:pPr fontAlgn="t"/>
                      <a:endParaRPr lang="af-ZA" sz="500" dirty="0" smtClean="0">
                        <a:latin typeface=""/>
                      </a:endParaRPr>
                    </a:p>
                    <a:p>
                      <a:pPr fontAlgn="t">
                        <a:tabLst>
                          <a:tab pos="2155825" algn="l"/>
                        </a:tabLst>
                      </a:pPr>
                      <a:r>
                        <a:rPr lang="af-ZA" sz="1200" b="1" dirty="0" smtClean="0">
                          <a:latin typeface=""/>
                        </a:rPr>
                        <a:t>R2 000 bybetaling: 	</a:t>
                      </a:r>
                      <a:r>
                        <a:rPr lang="af-ZA" sz="1200" dirty="0" smtClean="0">
                          <a:latin typeface=""/>
                        </a:rPr>
                        <a:t>Endoskopiese ondersoeke </a:t>
                      </a:r>
                    </a:p>
                    <a:p>
                      <a:pPr fontAlgn="t"/>
                      <a:r>
                        <a:rPr lang="af-ZA" sz="1200" dirty="0" smtClean="0">
                          <a:latin typeface=""/>
                        </a:rPr>
                        <a:t>Onbeperkte voordele vir ortopediese en mediese toestelle</a:t>
                      </a:r>
                    </a:p>
                    <a:p>
                      <a:pPr fontAlgn="t">
                        <a:tabLst>
                          <a:tab pos="2155825" algn="l"/>
                        </a:tabLst>
                      </a:pPr>
                      <a:endParaRPr lang="af-ZA" sz="500" b="1" dirty="0" smtClean="0">
                        <a:latin typeface=""/>
                      </a:endParaRPr>
                    </a:p>
                    <a:p>
                      <a:pPr fontAlgn="t">
                        <a:tabLst>
                          <a:tab pos="2155825" algn="l"/>
                        </a:tabLst>
                      </a:pPr>
                      <a:r>
                        <a:rPr lang="af-ZA" sz="1200" b="1" dirty="0" smtClean="0">
                          <a:latin typeface=""/>
                        </a:rPr>
                        <a:t>Uitsluitings:	</a:t>
                      </a:r>
                      <a:r>
                        <a:rPr lang="af-ZA" sz="1200" dirty="0" smtClean="0">
                          <a:latin typeface=""/>
                        </a:rPr>
                        <a:t>Gewrigvervangings (slegs betaal in geval van </a:t>
                      </a:r>
                      <a:r>
                        <a:rPr lang="af-ZA" sz="1200" dirty="0" smtClean="0">
                          <a:latin typeface="Arial"/>
                          <a:cs typeface="Arial"/>
                        </a:rPr>
                        <a:t>'n VMV</a:t>
                      </a:r>
                      <a:r>
                        <a:rPr lang="af-ZA" sz="1200" dirty="0" smtClean="0">
                          <a:latin typeface=""/>
                        </a:rPr>
                        <a:t>)</a:t>
                      </a:r>
                    </a:p>
                    <a:p>
                      <a:pPr fontAlgn="t"/>
                      <a:r>
                        <a:rPr lang="af-ZA" sz="1200" b="1" dirty="0" smtClean="0">
                          <a:latin typeface=""/>
                        </a:rPr>
                        <a:t>Noodgevalle:</a:t>
                      </a:r>
                      <a:r>
                        <a:rPr lang="af-ZA" sz="1200" b="1" baseline="0" dirty="0" smtClean="0">
                          <a:latin typeface=""/>
                        </a:rPr>
                        <a:t>                            </a:t>
                      </a:r>
                      <a:r>
                        <a:rPr lang="af-ZA" sz="1200" b="0" baseline="0" dirty="0" smtClean="0">
                          <a:latin typeface=""/>
                        </a:rPr>
                        <a:t>E</a:t>
                      </a:r>
                      <a:r>
                        <a:rPr lang="af-ZA" sz="1200" b="0" dirty="0" smtClean="0">
                          <a:solidFill>
                            <a:srgbClr val="000000"/>
                          </a:solidFill>
                          <a:latin typeface="Arial"/>
                          <a:ea typeface="ＭＳ Ｐゴシック" charset="0"/>
                          <a:cs typeface="Arial" charset="0"/>
                        </a:rPr>
                        <a:t>R24/Internasionale reisdekking</a:t>
                      </a:r>
                      <a:endParaRPr lang="af-ZA" sz="1200" b="0" dirty="0" smtClean="0">
                        <a:latin typeface=""/>
                      </a:endParaRPr>
                    </a:p>
                  </a:txBody>
                  <a:tcPr marT="45700" marB="45700" horzOverflow="overflow">
                    <a:lnL>
                      <a:noFill/>
                    </a:lnL>
                    <a:lnR>
                      <a:noFill/>
                    </a:lnR>
                    <a:lnT>
                      <a:noFill/>
                    </a:lnT>
                    <a:lnB>
                      <a:noFill/>
                    </a:lnB>
                    <a:lnTlToBr>
                      <a:noFill/>
                    </a:lnTlToBr>
                    <a:lnBlToTr>
                      <a:noFill/>
                    </a:lnBlToTr>
                    <a:noFill/>
                  </a:tcPr>
                </a:tc>
              </a:tr>
            </a:tbl>
          </a:graphicData>
        </a:graphic>
      </p:graphicFrame>
      <p:sp>
        <p:nvSpPr>
          <p:cNvPr id="19" name="Rectangle 18"/>
          <p:cNvSpPr/>
          <p:nvPr/>
        </p:nvSpPr>
        <p:spPr>
          <a:xfrm>
            <a:off x="646142" y="4079154"/>
            <a:ext cx="71437" cy="1368425"/>
          </a:xfrm>
          <a:prstGeom prst="rect">
            <a:avLst/>
          </a:prstGeom>
          <a:solidFill>
            <a:srgbClr val="687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0" name="TextBox 19"/>
          <p:cNvSpPr txBox="1">
            <a:spLocks noChangeArrowheads="1"/>
          </p:cNvSpPr>
          <p:nvPr/>
        </p:nvSpPr>
        <p:spPr bwMode="auto">
          <a:xfrm rot="16200000">
            <a:off x="-122288" y="4392527"/>
            <a:ext cx="99418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300" b="1" dirty="0" smtClean="0">
                <a:latin typeface=""/>
              </a:rPr>
              <a:t>Hospitaal-</a:t>
            </a:r>
            <a:br>
              <a:rPr lang="af-ZA" sz="1300" b="1" dirty="0" smtClean="0">
                <a:latin typeface=""/>
              </a:rPr>
            </a:br>
            <a:r>
              <a:rPr lang="af-ZA" sz="1300" b="1" dirty="0" smtClean="0">
                <a:latin typeface=""/>
              </a:rPr>
              <a:t>voordeel</a:t>
            </a:r>
            <a:endParaRPr lang="af-ZA" sz="1300" b="1" dirty="0">
              <a:latin typeface=""/>
            </a:endParaRPr>
          </a:p>
        </p:txBody>
      </p:sp>
      <p:graphicFrame>
        <p:nvGraphicFramePr>
          <p:cNvPr id="31" name="Table 30"/>
          <p:cNvGraphicFramePr>
            <a:graphicFrameLocks noGrp="1"/>
          </p:cNvGraphicFramePr>
          <p:nvPr>
            <p:extLst>
              <p:ext uri="{D42A27DB-BD31-4B8C-83A1-F6EECF244321}">
                <p14:modId xmlns:p14="http://schemas.microsoft.com/office/powerpoint/2010/main" xmlns="" val="11733957"/>
              </p:ext>
            </p:extLst>
          </p:nvPr>
        </p:nvGraphicFramePr>
        <p:xfrm>
          <a:off x="905928" y="2386879"/>
          <a:ext cx="4045638" cy="1463676"/>
        </p:xfrm>
        <a:graphic>
          <a:graphicData uri="http://schemas.openxmlformats.org/drawingml/2006/table">
            <a:tbl>
              <a:tblPr/>
              <a:tblGrid>
                <a:gridCol w="4045638"/>
              </a:tblGrid>
              <a:tr h="731838">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fontAlgn="t"/>
                      <a:r>
                        <a:rPr lang="af-ZA" sz="1200" noProof="0" dirty="0" smtClean="0">
                          <a:latin typeface=""/>
                        </a:rPr>
                        <a:t>  &gt;   35% bybetaling vir nie-formulariummedisyne</a:t>
                      </a:r>
                    </a:p>
                  </a:txBody>
                  <a:tcPr marT="45714" marB="45714" horzOverflow="overflow">
                    <a:lnL>
                      <a:noFill/>
                    </a:lnL>
                    <a:lnR>
                      <a:noFill/>
                    </a:lnR>
                    <a:lnT>
                      <a:noFill/>
                    </a:lnT>
                    <a:lnB>
                      <a:noFill/>
                    </a:lnB>
                    <a:lnTlToBr>
                      <a:noFill/>
                    </a:lnTlToBr>
                    <a:lnBlToTr>
                      <a:noFill/>
                    </a:lnBlToTr>
                    <a:noFill/>
                  </a:tcPr>
                </a:tc>
              </a:tr>
              <a:tr h="731838">
                <a:tc>
                  <a:txBody>
                    <a:bodyPr/>
                    <a:lstStyle/>
                    <a:p>
                      <a:pPr fontAlgn="t"/>
                      <a:r>
                        <a:rPr lang="af-ZA" sz="1200" b="1" noProof="0" dirty="0" smtClean="0">
                          <a:latin typeface=""/>
                        </a:rPr>
                        <a:t>Nie-CSL-chroniese toestande</a:t>
                      </a:r>
                      <a:endParaRPr lang="af-ZA" sz="12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5 toestande gedek teen 85% van Bestmed-tarief</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Beperk tot L: R2 200; L1+: R4 400</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sp>
        <p:nvSpPr>
          <p:cNvPr id="32" name="Rectangle 31"/>
          <p:cNvSpPr/>
          <p:nvPr/>
        </p:nvSpPr>
        <p:spPr>
          <a:xfrm>
            <a:off x="652783" y="564429"/>
            <a:ext cx="71437" cy="3340100"/>
          </a:xfrm>
          <a:prstGeom prst="rect">
            <a:avLst/>
          </a:prstGeom>
          <a:gradFill>
            <a:gsLst>
              <a:gs pos="0">
                <a:srgbClr val="687208"/>
              </a:gs>
              <a:gs pos="0">
                <a:srgbClr val="C8DB0F"/>
              </a:gs>
              <a:gs pos="99000">
                <a:srgbClr val="68720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33" name="TextBox 32"/>
          <p:cNvSpPr txBox="1">
            <a:spLocks noChangeArrowheads="1"/>
          </p:cNvSpPr>
          <p:nvPr/>
        </p:nvSpPr>
        <p:spPr bwMode="auto">
          <a:xfrm rot="16200000">
            <a:off x="-383078" y="2880435"/>
            <a:ext cx="157927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300" b="1" dirty="0" smtClean="0">
                <a:latin typeface=""/>
              </a:rPr>
              <a:t>Chroniese siekte-</a:t>
            </a:r>
          </a:p>
          <a:p>
            <a:pPr algn="ctr"/>
            <a:r>
              <a:rPr lang="af-ZA" sz="1300" b="1" dirty="0" smtClean="0">
                <a:latin typeface=""/>
              </a:rPr>
              <a:t>voordeel</a:t>
            </a:r>
            <a:endParaRPr lang="af-ZA" sz="1300" b="1" dirty="0">
              <a:latin typeface=""/>
            </a:endParaRPr>
          </a:p>
        </p:txBody>
      </p:sp>
      <p:sp>
        <p:nvSpPr>
          <p:cNvPr id="34" name="TextBox 33"/>
          <p:cNvSpPr txBox="1">
            <a:spLocks noChangeArrowheads="1"/>
          </p:cNvSpPr>
          <p:nvPr/>
        </p:nvSpPr>
        <p:spPr bwMode="auto">
          <a:xfrm rot="16200000">
            <a:off x="-218467" y="1132860"/>
            <a:ext cx="11865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400" b="1" dirty="0" smtClean="0">
                <a:solidFill>
                  <a:prstClr val="black"/>
                </a:solidFill>
                <a:latin typeface=""/>
              </a:rPr>
              <a:t>Dag-tot-dag</a:t>
            </a:r>
          </a:p>
          <a:p>
            <a:pPr algn="ctr"/>
            <a:r>
              <a:rPr lang="af-ZA" sz="1400" b="1" dirty="0" smtClean="0">
                <a:solidFill>
                  <a:prstClr val="black"/>
                </a:solidFill>
                <a:latin typeface=""/>
              </a:rPr>
              <a:t>voordeel</a:t>
            </a:r>
            <a:endParaRPr lang="af-ZA" sz="1400" b="1" dirty="0">
              <a:solidFill>
                <a:prstClr val="black"/>
              </a:solidFill>
              <a:latin typeface=""/>
            </a:endParaRPr>
          </a:p>
        </p:txBody>
      </p:sp>
      <p:graphicFrame>
        <p:nvGraphicFramePr>
          <p:cNvPr id="37" name="Table 36"/>
          <p:cNvGraphicFramePr>
            <a:graphicFrameLocks noGrp="1"/>
          </p:cNvGraphicFramePr>
          <p:nvPr>
            <p:extLst>
              <p:ext uri="{D42A27DB-BD31-4B8C-83A1-F6EECF244321}">
                <p14:modId xmlns:p14="http://schemas.microsoft.com/office/powerpoint/2010/main" xmlns="" val="287173175"/>
              </p:ext>
            </p:extLst>
          </p:nvPr>
        </p:nvGraphicFramePr>
        <p:xfrm>
          <a:off x="827584" y="601213"/>
          <a:ext cx="4216856" cy="3307064"/>
        </p:xfrm>
        <a:graphic>
          <a:graphicData uri="http://schemas.openxmlformats.org/drawingml/2006/table">
            <a:tbl>
              <a:tblPr firstRow="1" bandRow="1">
                <a:effectLst/>
                <a:tableStyleId>{5C22544A-7EE6-4342-B048-85BDC9FD1C3A}</a:tableStyleId>
              </a:tblPr>
              <a:tblGrid>
                <a:gridCol w="4216856"/>
              </a:tblGrid>
              <a:tr h="1653532">
                <a:tc>
                  <a:txBody>
                    <a:bodyPr/>
                    <a:lstStyle/>
                    <a:p>
                      <a:r>
                        <a:rPr lang="af-ZA" sz="1200" b="1" dirty="0" smtClean="0">
                          <a:solidFill>
                            <a:prstClr val="black"/>
                          </a:solidFill>
                          <a:latin typeface=""/>
                        </a:rPr>
                        <a:t>Onderworpe aan fondse beskikbaar in MSR</a:t>
                      </a:r>
                    </a:p>
                    <a:p>
                      <a:r>
                        <a:rPr lang="af-ZA" sz="1200" b="0" dirty="0" smtClean="0">
                          <a:solidFill>
                            <a:schemeClr val="tx1"/>
                          </a:solidFill>
                          <a:latin typeface="Arial"/>
                        </a:rPr>
                        <a:t>HL    R 3 336</a:t>
                      </a:r>
                    </a:p>
                    <a:p>
                      <a:r>
                        <a:rPr lang="af-ZA" sz="1200" b="0" dirty="0" smtClean="0">
                          <a:solidFill>
                            <a:schemeClr val="tx1"/>
                          </a:solidFill>
                          <a:latin typeface="Arial"/>
                        </a:rPr>
                        <a:t>VA    R 2 376</a:t>
                      </a:r>
                    </a:p>
                    <a:p>
                      <a:r>
                        <a:rPr lang="af-ZA" sz="1200" b="0" dirty="0" smtClean="0">
                          <a:solidFill>
                            <a:schemeClr val="tx1"/>
                          </a:solidFill>
                          <a:latin typeface="Arial"/>
                        </a:rPr>
                        <a:t>KA    R </a:t>
                      </a:r>
                      <a:r>
                        <a:rPr lang="af-ZA" sz="1200" b="0" baseline="0" dirty="0" smtClean="0">
                          <a:solidFill>
                            <a:schemeClr val="tx1"/>
                          </a:solidFill>
                          <a:latin typeface="Arial"/>
                        </a:rPr>
                        <a:t>1 296 </a:t>
                      </a:r>
                      <a:endParaRPr lang="af-ZA" sz="1200" b="0" dirty="0" smtClean="0">
                        <a:solidFill>
                          <a:schemeClr val="tx1"/>
                        </a:solidFill>
                        <a:latin typeface="Arial"/>
                      </a:endParaRPr>
                    </a:p>
                    <a:p>
                      <a:pPr marL="0" marR="0" indent="0" algn="l" defTabSz="914400" rtl="0" eaLnBrk="1" fontAlgn="auto" latinLnBrk="0" hangingPunct="1">
                        <a:lnSpc>
                          <a:spcPct val="100000"/>
                        </a:lnSpc>
                        <a:spcBef>
                          <a:spcPts val="1200"/>
                        </a:spcBef>
                        <a:spcAft>
                          <a:spcPts val="0"/>
                        </a:spcAft>
                        <a:buClrTx/>
                        <a:buSzTx/>
                        <a:buFontTx/>
                        <a:buNone/>
                        <a:tabLst/>
                        <a:defRPr/>
                      </a:pPr>
                      <a:r>
                        <a:rPr lang="af-ZA" sz="1200" b="1" dirty="0" smtClean="0">
                          <a:solidFill>
                            <a:schemeClr val="tx1"/>
                          </a:solidFill>
                          <a:latin typeface="Arial"/>
                        </a:rPr>
                        <a:t>Skemavoordele</a:t>
                      </a:r>
                    </a:p>
                    <a:p>
                      <a:pPr marL="0" marR="0" indent="0" algn="l" defTabSz="914400" rtl="0" eaLnBrk="1" fontAlgn="auto" latinLnBrk="0" hangingPunct="1">
                        <a:lnSpc>
                          <a:spcPct val="100000"/>
                        </a:lnSpc>
                        <a:spcBef>
                          <a:spcPts val="0"/>
                        </a:spcBef>
                        <a:spcAft>
                          <a:spcPts val="0"/>
                        </a:spcAft>
                        <a:buClrTx/>
                        <a:buSzTx/>
                        <a:buFontTx/>
                        <a:buNone/>
                        <a:tabLst>
                          <a:tab pos="266700" algn="l"/>
                        </a:tabLst>
                        <a:defRPr/>
                      </a:pPr>
                      <a:r>
                        <a:rPr lang="af-ZA" sz="1200" b="0" dirty="0" smtClean="0">
                          <a:solidFill>
                            <a:schemeClr val="tx1"/>
                          </a:solidFill>
                          <a:latin typeface="Arial"/>
                        </a:rPr>
                        <a:t> &gt;	Tandheelkundige, Oogkundige,</a:t>
                      </a:r>
                      <a:r>
                        <a:rPr lang="af-ZA" sz="1200" b="0" baseline="0" dirty="0" smtClean="0">
                          <a:solidFill>
                            <a:schemeClr val="tx1"/>
                          </a:solidFill>
                          <a:latin typeface="Arial"/>
                        </a:rPr>
                        <a:t> Kraam- en   	Gespesialiseerde </a:t>
                      </a:r>
                      <a:r>
                        <a:rPr lang="af-ZA" sz="1200" b="0" baseline="0" noProof="0" dirty="0" smtClean="0">
                          <a:solidFill>
                            <a:schemeClr val="tx1"/>
                          </a:solidFill>
                          <a:latin typeface="Arial"/>
                        </a:rPr>
                        <a:t>Radiologievoordele</a:t>
                      </a:r>
                      <a:endParaRPr lang="af-ZA" sz="1200" b="0" noProof="0" dirty="0">
                        <a:solidFill>
                          <a:schemeClr val="tx1"/>
                        </a:solidFill>
                        <a:latin typeface="Arial"/>
                      </a:endParaRPr>
                    </a:p>
                  </a:txBody>
                  <a:tcPr marT="45740" marB="4574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1653532">
                <a:tc>
                  <a:txBody>
                    <a:bodyPr/>
                    <a:lstStyle/>
                    <a:p>
                      <a:pPr marL="0" marR="0" indent="0" algn="l" defTabSz="914400" rtl="0" eaLnBrk="1" fontAlgn="auto" latinLnBrk="0" hangingPunct="1">
                        <a:lnSpc>
                          <a:spcPct val="100000"/>
                        </a:lnSpc>
                        <a:spcBef>
                          <a:spcPts val="0"/>
                        </a:spcBef>
                        <a:spcAft>
                          <a:spcPts val="0"/>
                        </a:spcAft>
                        <a:buClrTx/>
                        <a:buSzTx/>
                        <a:buFontTx/>
                        <a:buNone/>
                        <a:tabLst>
                          <a:tab pos="266700" algn="l"/>
                        </a:tabLst>
                        <a:defRPr/>
                      </a:pPr>
                      <a:endParaRPr lang="af-ZA" sz="1200" b="0" noProof="0" dirty="0">
                        <a:solidFill>
                          <a:schemeClr val="tx1"/>
                        </a:solidFill>
                        <a:latin typeface="Arial"/>
                      </a:endParaRPr>
                    </a:p>
                  </a:txBody>
                  <a:tcPr marT="45740" marB="4574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1" name="TextBox 20"/>
          <p:cNvSpPr txBox="1"/>
          <p:nvPr/>
        </p:nvSpPr>
        <p:spPr>
          <a:xfrm>
            <a:off x="454972" y="-24897"/>
            <a:ext cx="183439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0346" y="780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797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2" grpId="0" animBg="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0"/>
            <a:ext cx="9140825" cy="6858001"/>
          </a:xfrm>
          <a:prstGeom prst="rect">
            <a:avLst/>
          </a:prstGeom>
        </p:spPr>
      </p:pic>
      <p:sp>
        <p:nvSpPr>
          <p:cNvPr id="2" name="Rectangle 1"/>
          <p:cNvSpPr/>
          <p:nvPr/>
        </p:nvSpPr>
        <p:spPr>
          <a:xfrm>
            <a:off x="4761780" y="2342154"/>
            <a:ext cx="450559" cy="369332"/>
          </a:xfrm>
          <a:prstGeom prst="rect">
            <a:avLst/>
          </a:prstGeom>
        </p:spPr>
        <p:txBody>
          <a:bodyPr wrap="square">
            <a:spAutoFit/>
          </a:bodyPr>
          <a:lstStyle/>
          <a:p>
            <a:pPr algn="ctr"/>
            <a:endParaRPr lang="en-GB" dirty="0">
              <a:latin typeface="Arial" pitchFamily="34" charset="0"/>
              <a:cs typeface="Arial" pitchFamily="34" charset="0"/>
            </a:endParaRPr>
          </a:p>
        </p:txBody>
      </p:sp>
      <p:sp>
        <p:nvSpPr>
          <p:cNvPr id="8" name="Subtitle 2"/>
          <p:cNvSpPr>
            <a:spLocks noGrp="1"/>
          </p:cNvSpPr>
          <p:nvPr>
            <p:ph type="subTitle" idx="1"/>
          </p:nvPr>
        </p:nvSpPr>
        <p:spPr>
          <a:xfrm>
            <a:off x="827584" y="1628800"/>
            <a:ext cx="7560840" cy="4104456"/>
          </a:xfrm>
        </p:spPr>
        <p:txBody>
          <a:bodyPr>
            <a:normAutofit/>
          </a:bodyPr>
          <a:lstStyle/>
          <a:p>
            <a:pPr algn="just"/>
            <a:endParaRPr lang="en-GB" dirty="0" smtClean="0">
              <a:solidFill>
                <a:schemeClr val="tx1"/>
              </a:solidFill>
              <a:latin typeface="Arial" pitchFamily="34" charset="0"/>
              <a:cs typeface="Arial" pitchFamily="34" charset="0"/>
            </a:endParaRPr>
          </a:p>
          <a:p>
            <a:pPr algn="l">
              <a:lnSpc>
                <a:spcPct val="170000"/>
              </a:lnSpc>
            </a:pPr>
            <a:endParaRPr lang="en-GB" sz="4300" dirty="0" smtClean="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GB" sz="3500" dirty="0">
              <a:solidFill>
                <a:schemeClr val="tx1"/>
              </a:solidFill>
              <a:latin typeface="Arial" pitchFamily="34" charset="0"/>
              <a:cs typeface="Arial" pitchFamily="34" charset="0"/>
            </a:endParaRPr>
          </a:p>
          <a:p>
            <a:pPr algn="l">
              <a:lnSpc>
                <a:spcPct val="170000"/>
              </a:lnSpc>
            </a:pPr>
            <a:endParaRPr lang="en-ZA" sz="3500" dirty="0">
              <a:solidFill>
                <a:schemeClr val="tx1"/>
              </a:solidFill>
              <a:latin typeface="Arial" pitchFamily="34" charset="0"/>
              <a:cs typeface="Arial" pitchFamily="34" charset="0"/>
            </a:endParaRPr>
          </a:p>
          <a:p>
            <a:pPr algn="just"/>
            <a:endParaRPr lang="en-ZA" dirty="0">
              <a:solidFill>
                <a:schemeClr val="tx1"/>
              </a:solidFill>
              <a:latin typeface="Arial" pitchFamily="34" charset="0"/>
              <a:cs typeface="Arial" pitchFamily="34" charset="0"/>
            </a:endParaRPr>
          </a:p>
        </p:txBody>
      </p:sp>
      <p:sp>
        <p:nvSpPr>
          <p:cNvPr id="36" name="TextBox 34"/>
          <p:cNvSpPr txBox="1">
            <a:spLocks noChangeArrowheads="1"/>
          </p:cNvSpPr>
          <p:nvPr/>
        </p:nvSpPr>
        <p:spPr bwMode="auto">
          <a:xfrm>
            <a:off x="678180" y="713540"/>
            <a:ext cx="336550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af-ZA" sz="1300" b="1" dirty="0" smtClean="0">
                <a:solidFill>
                  <a:prstClr val="black"/>
                </a:solidFill>
                <a:latin typeface=""/>
              </a:rPr>
              <a:t>Buite-hospitaalvoordele</a:t>
            </a:r>
            <a:endParaRPr lang="af-ZA" sz="1300" b="1" dirty="0">
              <a:solidFill>
                <a:prstClr val="black"/>
              </a:solidFill>
              <a:latin typeface=""/>
            </a:endParaRPr>
          </a:p>
        </p:txBody>
      </p:sp>
      <p:graphicFrame>
        <p:nvGraphicFramePr>
          <p:cNvPr id="38" name="Table 37"/>
          <p:cNvGraphicFramePr>
            <a:graphicFrameLocks noGrp="1"/>
          </p:cNvGraphicFramePr>
          <p:nvPr>
            <p:extLst>
              <p:ext uri="{D42A27DB-BD31-4B8C-83A1-F6EECF244321}">
                <p14:modId xmlns:p14="http://schemas.microsoft.com/office/powerpoint/2010/main" xmlns="" val="3938851310"/>
              </p:ext>
            </p:extLst>
          </p:nvPr>
        </p:nvGraphicFramePr>
        <p:xfrm>
          <a:off x="678180" y="1124451"/>
          <a:ext cx="7299960" cy="2362425"/>
        </p:xfrm>
        <a:graphic>
          <a:graphicData uri="http://schemas.openxmlformats.org/drawingml/2006/table">
            <a:tbl>
              <a:tblPr firstRow="1" bandRow="1">
                <a:tableStyleId>{F5AB1C69-6EDB-4FF4-983F-18BD219EF322}</a:tableStyleId>
              </a:tblPr>
              <a:tblGrid>
                <a:gridCol w="3735246"/>
                <a:gridCol w="3564714"/>
              </a:tblGrid>
              <a:tr h="468129">
                <a:tc gridSpan="2">
                  <a:txBody>
                    <a:bodyPr/>
                    <a:lstStyle/>
                    <a:p>
                      <a:pPr algn="ctr">
                        <a:lnSpc>
                          <a:spcPct val="150000"/>
                        </a:lnSpc>
                      </a:pPr>
                      <a:r>
                        <a:rPr lang="af-ZA" sz="1200" noProof="0" dirty="0" smtClean="0">
                          <a:solidFill>
                            <a:schemeClr val="tx1">
                              <a:lumMod val="95000"/>
                              <a:lumOff val="5000"/>
                            </a:schemeClr>
                          </a:solidFill>
                          <a:latin typeface="Arial" pitchFamily="34" charset="0"/>
                          <a:cs typeface="Arial" pitchFamily="34" charset="0"/>
                        </a:rPr>
                        <a:t>Skemavoordele</a:t>
                      </a:r>
                      <a:endParaRPr lang="af-ZA" sz="1200" noProof="0" dirty="0">
                        <a:solidFill>
                          <a:schemeClr val="tx1">
                            <a:lumMod val="95000"/>
                            <a:lumOff val="5000"/>
                          </a:schemeClr>
                        </a:solidFill>
                        <a:latin typeface="Arial" pitchFamily="34" charset="0"/>
                        <a:cs typeface="Arial" pitchFamily="34" charset="0"/>
                      </a:endParaRPr>
                    </a:p>
                  </a:txBody>
                  <a:tcPr marL="91434" marR="91434" marT="45734" marB="45734">
                    <a:solidFill>
                      <a:srgbClr val="C6E419"/>
                    </a:solidFill>
                  </a:tcPr>
                </a:tc>
                <a:tc hMerge="1">
                  <a:txBody>
                    <a:bodyPr/>
                    <a:lstStyle/>
                    <a:p>
                      <a:pPr algn="ctr"/>
                      <a:endParaRPr lang="en-ZA" sz="1400" dirty="0">
                        <a:solidFill>
                          <a:schemeClr val="bg1"/>
                        </a:solidFill>
                      </a:endParaRPr>
                    </a:p>
                  </a:txBody>
                  <a:tcPr>
                    <a:solidFill>
                      <a:srgbClr val="152C43"/>
                    </a:solidFill>
                  </a:tcPr>
                </a:tc>
              </a:tr>
              <a:tr h="554373">
                <a:tc>
                  <a:txBody>
                    <a:bodyPr/>
                    <a:lstStyle/>
                    <a:p>
                      <a:pPr>
                        <a:lnSpc>
                          <a:spcPct val="150000"/>
                        </a:lnSpc>
                      </a:pPr>
                      <a:r>
                        <a:rPr lang="af-ZA" sz="1200" b="1" noProof="0" dirty="0" smtClean="0">
                          <a:latin typeface="Arial" pitchFamily="34" charset="0"/>
                          <a:cs typeface="Arial" pitchFamily="34" charset="0"/>
                        </a:rPr>
                        <a:t>Tandheelkunde</a:t>
                      </a:r>
                      <a:endParaRPr lang="af-ZA" sz="1200" b="1" noProof="0" dirty="0">
                        <a:solidFill>
                          <a:schemeClr val="tx1">
                            <a:lumMod val="95000"/>
                            <a:lumOff val="5000"/>
                          </a:schemeClr>
                        </a:solidFill>
                        <a:latin typeface="Arial" pitchFamily="34" charset="0"/>
                        <a:cs typeface="Arial" pitchFamily="34" charset="0"/>
                      </a:endParaRPr>
                    </a:p>
                  </a:txBody>
                  <a:tcPr marL="91434" marR="91434" marT="45734" marB="45734"/>
                </a:tc>
                <a:tc>
                  <a:txBody>
                    <a:bodyPr/>
                    <a:lstStyle/>
                    <a:p>
                      <a:pPr marL="171450" indent="-171450">
                        <a:buFont typeface="Arial" pitchFamily="34" charset="0"/>
                        <a:buChar char="•"/>
                      </a:pPr>
                      <a:r>
                        <a:rPr lang="af-ZA" sz="1200" noProof="0" smtClean="0">
                          <a:solidFill>
                            <a:schemeClr val="tx1">
                              <a:lumMod val="95000"/>
                              <a:lumOff val="5000"/>
                            </a:schemeClr>
                          </a:solidFill>
                          <a:latin typeface="Arial" pitchFamily="34" charset="0"/>
                          <a:cs typeface="Arial" pitchFamily="34" charset="0"/>
                        </a:rPr>
                        <a:t>Voorkomend:</a:t>
                      </a:r>
                    </a:p>
                    <a:p>
                      <a:pPr marL="171450" indent="-171450">
                        <a:buFont typeface="Arial" pitchFamily="34" charset="0"/>
                        <a:buNone/>
                      </a:pPr>
                      <a:r>
                        <a:rPr lang="af-ZA" sz="1200" noProof="0" smtClean="0">
                          <a:solidFill>
                            <a:schemeClr val="tx1">
                              <a:lumMod val="95000"/>
                              <a:lumOff val="5000"/>
                            </a:schemeClr>
                          </a:solidFill>
                          <a:latin typeface="Arial" pitchFamily="34" charset="0"/>
                          <a:cs typeface="Arial" pitchFamily="34" charset="0"/>
                        </a:rPr>
                        <a:t>	volgens Bestmed-protokol</a:t>
                      </a:r>
                    </a:p>
                  </a:txBody>
                  <a:tcPr marL="91434" marR="91434" marT="45734" marB="45734"/>
                </a:tc>
              </a:tr>
              <a:tr h="690005">
                <a:tc>
                  <a:txBody>
                    <a:bodyPr/>
                    <a:lstStyle/>
                    <a:p>
                      <a:pPr>
                        <a:lnSpc>
                          <a:spcPct val="150000"/>
                        </a:lnSpc>
                      </a:pPr>
                      <a:r>
                        <a:rPr lang="af-ZA" sz="1200" b="1" noProof="0" dirty="0" smtClean="0">
                          <a:solidFill>
                            <a:schemeClr val="tx1">
                              <a:lumMod val="95000"/>
                              <a:lumOff val="5000"/>
                            </a:schemeClr>
                          </a:solidFill>
                          <a:latin typeface="Arial" pitchFamily="34" charset="0"/>
                          <a:cs typeface="Arial" pitchFamily="34" charset="0"/>
                        </a:rPr>
                        <a:t>Kraamvoordele</a:t>
                      </a:r>
                      <a:endParaRPr lang="af-ZA" sz="1200" b="1" noProof="0" dirty="0">
                        <a:solidFill>
                          <a:schemeClr val="tx1">
                            <a:lumMod val="95000"/>
                            <a:lumOff val="5000"/>
                          </a:schemeClr>
                        </a:solidFill>
                        <a:latin typeface="Arial" pitchFamily="34" charset="0"/>
                        <a:cs typeface="Arial" pitchFamily="34" charset="0"/>
                      </a:endParaRPr>
                    </a:p>
                  </a:txBody>
                  <a:tcPr marL="91434" marR="91434" marT="45734" marB="45734"/>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af-ZA" sz="1200" noProof="0" dirty="0" smtClean="0">
                          <a:solidFill>
                            <a:schemeClr val="tx1">
                              <a:lumMod val="95000"/>
                              <a:lumOff val="5000"/>
                            </a:schemeClr>
                          </a:solidFill>
                          <a:latin typeface="Arial" pitchFamily="34" charset="0"/>
                          <a:cs typeface="Arial" pitchFamily="34" charset="0"/>
                        </a:rPr>
                        <a:t>Twee sonars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af-ZA" sz="1200" noProof="0" dirty="0" smtClean="0">
                          <a:solidFill>
                            <a:schemeClr val="tx1">
                              <a:lumMod val="95000"/>
                              <a:lumOff val="5000"/>
                            </a:schemeClr>
                          </a:solidFill>
                          <a:latin typeface="Arial" pitchFamily="34" charset="0"/>
                          <a:cs typeface="Arial" pitchFamily="34" charset="0"/>
                        </a:rPr>
                        <a:t>Tot </a:t>
                      </a:r>
                      <a:r>
                        <a:rPr lang="af-ZA" sz="1200" baseline="0" noProof="0" dirty="0" smtClean="0">
                          <a:solidFill>
                            <a:schemeClr val="tx1">
                              <a:lumMod val="95000"/>
                              <a:lumOff val="5000"/>
                            </a:schemeClr>
                          </a:solidFill>
                          <a:latin typeface="Arial" pitchFamily="34" charset="0"/>
                          <a:cs typeface="Arial" pitchFamily="34" charset="0"/>
                        </a:rPr>
                        <a:t>12 voorgeboorte-konsultasies</a:t>
                      </a:r>
                      <a:endParaRPr lang="af-ZA" sz="1200" noProof="0" dirty="0" smtClean="0">
                        <a:solidFill>
                          <a:schemeClr val="tx1">
                            <a:lumMod val="95000"/>
                            <a:lumOff val="5000"/>
                          </a:schemeClr>
                        </a:solidFill>
                        <a:latin typeface="Arial" pitchFamily="34" charset="0"/>
                        <a:cs typeface="Arial" pitchFamily="34" charset="0"/>
                      </a:endParaRPr>
                    </a:p>
                  </a:txBody>
                  <a:tcPr marL="91434" marR="91434" marT="45734" marB="45734"/>
                </a:tc>
              </a:tr>
              <a:tr h="649918">
                <a:tc>
                  <a:txBody>
                    <a:bodyPr/>
                    <a:lstStyle/>
                    <a:p>
                      <a:r>
                        <a:rPr lang="af-ZA" sz="1200" b="1" noProof="0" smtClean="0">
                          <a:latin typeface="Arial" pitchFamily="34" charset="0"/>
                          <a:cs typeface="Arial" pitchFamily="34" charset="0"/>
                        </a:rPr>
                        <a:t>Gespesialiseerde radiologie</a:t>
                      </a:r>
                      <a:endParaRPr lang="af-ZA" sz="1200" b="1" noProof="0">
                        <a:latin typeface="Arial" pitchFamily="34" charset="0"/>
                        <a:cs typeface="Arial" pitchFamily="34" charset="0"/>
                      </a:endParaRPr>
                    </a:p>
                  </a:txBody>
                  <a:tcPr marL="91434" marR="91434" marT="45734" marB="45734"/>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Arial" pitchFamily="34" charset="0"/>
                          <a:cs typeface="Arial" pitchFamily="34" charset="0"/>
                        </a:rPr>
                        <a:t>100% van Bestmed-tarief, beperk tot</a:t>
                      </a:r>
                      <a:r>
                        <a:rPr lang="af-ZA" sz="1200" baseline="0" noProof="0" dirty="0" smtClean="0">
                          <a:latin typeface="Arial" pitchFamily="34" charset="0"/>
                          <a:cs typeface="Arial" pitchFamily="34" charset="0"/>
                        </a:rPr>
                        <a:t> R6 800 per gesin</a:t>
                      </a:r>
                      <a:endParaRPr lang="af-ZA" sz="1200" noProof="0" dirty="0" smtClean="0">
                        <a:latin typeface="Arial" pitchFamily="34" charset="0"/>
                        <a:cs typeface="Arial" pitchFamily="34" charset="0"/>
                      </a:endParaRPr>
                    </a:p>
                  </a:txBody>
                  <a:tcPr marL="91434" marR="91434" marT="45734" marB="45734"/>
                </a:tc>
              </a:tr>
            </a:tbl>
          </a:graphicData>
        </a:graphic>
      </p:graphicFrame>
      <p:sp>
        <p:nvSpPr>
          <p:cNvPr id="21" name="TextBox 20"/>
          <p:cNvSpPr txBox="1"/>
          <p:nvPr/>
        </p:nvSpPr>
        <p:spPr>
          <a:xfrm>
            <a:off x="521395" y="0"/>
            <a:ext cx="174295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0346" y="91187"/>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5282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17330"/>
            <a:ext cx="9140825" cy="6858001"/>
          </a:xfrm>
          <a:prstGeom prst="rect">
            <a:avLst/>
          </a:prstGeom>
        </p:spPr>
      </p:pic>
      <p:sp>
        <p:nvSpPr>
          <p:cNvPr id="2" name="Rectangle 1"/>
          <p:cNvSpPr/>
          <p:nvPr/>
        </p:nvSpPr>
        <p:spPr>
          <a:xfrm>
            <a:off x="2286000" y="1790090"/>
            <a:ext cx="4572000" cy="369332"/>
          </a:xfrm>
          <a:prstGeom prst="rect">
            <a:avLst/>
          </a:prstGeom>
        </p:spPr>
        <p:txBody>
          <a:bodyPr>
            <a:spAutoFit/>
          </a:bodyPr>
          <a:lstStyle/>
          <a:p>
            <a:endParaRPr lang="en-GB" dirty="0">
              <a:latin typeface="Arial" pitchFamily="34" charset="0"/>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4104709951"/>
              </p:ext>
            </p:extLst>
          </p:nvPr>
        </p:nvGraphicFramePr>
        <p:xfrm>
          <a:off x="670560" y="799887"/>
          <a:ext cx="7429500" cy="2428903"/>
        </p:xfrm>
        <a:graphic>
          <a:graphicData uri="http://schemas.openxmlformats.org/drawingml/2006/table">
            <a:tbl>
              <a:tblPr firstRow="1" bandRow="1">
                <a:tableStyleId>{F5AB1C69-6EDB-4FF4-983F-18BD219EF322}</a:tableStyleId>
              </a:tblPr>
              <a:tblGrid>
                <a:gridCol w="4584159"/>
                <a:gridCol w="2845341"/>
              </a:tblGrid>
              <a:tr h="304800">
                <a:tc gridSpan="2">
                  <a:txBody>
                    <a:bodyPr/>
                    <a:lstStyle/>
                    <a:p>
                      <a:pPr algn="ctr"/>
                      <a:r>
                        <a:rPr lang="af-ZA" sz="1200" noProof="0" dirty="0" smtClean="0">
                          <a:solidFill>
                            <a:schemeClr val="tx1">
                              <a:lumMod val="95000"/>
                              <a:lumOff val="5000"/>
                            </a:schemeClr>
                          </a:solidFill>
                          <a:latin typeface="Arial" pitchFamily="34" charset="0"/>
                          <a:cs typeface="Arial" pitchFamily="34" charset="0"/>
                        </a:rPr>
                        <a:t>Voorkomendesorg</a:t>
                      </a:r>
                      <a:endParaRPr lang="af-ZA" sz="1200" noProof="0" dirty="0">
                        <a:solidFill>
                          <a:schemeClr val="tx1">
                            <a:lumMod val="95000"/>
                            <a:lumOff val="5000"/>
                          </a:schemeClr>
                        </a:solidFill>
                        <a:latin typeface="Arial" pitchFamily="34" charset="0"/>
                        <a:cs typeface="Arial" pitchFamily="34" charset="0"/>
                      </a:endParaRPr>
                    </a:p>
                  </a:txBody>
                  <a:tcPr marL="91445" marR="91445">
                    <a:solidFill>
                      <a:srgbClr val="C6E419"/>
                    </a:solidFill>
                  </a:tcPr>
                </a:tc>
                <a:tc hMerge="1">
                  <a:txBody>
                    <a:bodyPr/>
                    <a:lstStyle/>
                    <a:p>
                      <a:pPr algn="ctr"/>
                      <a:endParaRPr lang="en-ZA" sz="1400" dirty="0">
                        <a:solidFill>
                          <a:schemeClr val="bg1"/>
                        </a:solidFill>
                      </a:endParaRPr>
                    </a:p>
                  </a:txBody>
                  <a:tcPr>
                    <a:solidFill>
                      <a:srgbClr val="152C43"/>
                    </a:solidFill>
                  </a:tcPr>
                </a:tc>
              </a:tr>
              <a:tr h="274320">
                <a:tc>
                  <a:txBody>
                    <a:bodyPr/>
                    <a:lstStyle/>
                    <a:p>
                      <a:pPr>
                        <a:lnSpc>
                          <a:spcPct val="100000"/>
                        </a:lnSpc>
                      </a:pPr>
                      <a:r>
                        <a:rPr lang="af-ZA" sz="1200" b="1" noProof="0" smtClean="0">
                          <a:solidFill>
                            <a:schemeClr val="dk1"/>
                          </a:solidFill>
                          <a:latin typeface="Arial" pitchFamily="34" charset="0"/>
                          <a:cs typeface="Arial" pitchFamily="34" charset="0"/>
                        </a:rPr>
                        <a:t>Griepinentings</a:t>
                      </a:r>
                      <a:endParaRPr lang="af-ZA" sz="1200" b="1" noProof="0">
                        <a:solidFill>
                          <a:schemeClr val="tx1">
                            <a:lumMod val="95000"/>
                            <a:lumOff val="5000"/>
                          </a:schemeClr>
                        </a:solidFill>
                        <a:latin typeface="Arial" pitchFamily="34" charset="0"/>
                        <a:cs typeface="Arial" pitchFamily="34" charset="0"/>
                      </a:endParaRPr>
                    </a:p>
                  </a:txBody>
                  <a:tcPr marL="91445" marR="91445"/>
                </a:tc>
                <a:tc>
                  <a:txBody>
                    <a:bodyPr/>
                    <a:lstStyle/>
                    <a:p>
                      <a:pPr algn="ctr">
                        <a:lnSpc>
                          <a:spcPct val="100000"/>
                        </a:lnSpc>
                      </a:pPr>
                      <a:r>
                        <a:rPr lang="af-ZA" sz="1200" noProof="0" smtClean="0">
                          <a:latin typeface="Arial" pitchFamily="34" charset="0"/>
                          <a:cs typeface="Arial" pitchFamily="34" charset="0"/>
                        </a:rPr>
                        <a:t>1 per bevoordeelde</a:t>
                      </a:r>
                      <a:endParaRPr lang="af-ZA" sz="1200" noProof="0">
                        <a:solidFill>
                          <a:schemeClr val="tx1">
                            <a:lumMod val="95000"/>
                            <a:lumOff val="5000"/>
                          </a:schemeClr>
                        </a:solidFill>
                        <a:latin typeface="Arial" pitchFamily="34" charset="0"/>
                        <a:cs typeface="Arial" pitchFamily="34" charset="0"/>
                      </a:endParaRPr>
                    </a:p>
                  </a:txBody>
                  <a:tcPr marL="91445" marR="91445"/>
                </a:tc>
              </a:tr>
              <a:tr h="274320">
                <a:tc>
                  <a:txBody>
                    <a:bodyPr/>
                    <a:lstStyle/>
                    <a:p>
                      <a:pPr>
                        <a:lnSpc>
                          <a:spcPct val="100000"/>
                        </a:lnSpc>
                      </a:pPr>
                      <a:r>
                        <a:rPr lang="af-ZA" sz="1200" b="1" noProof="0" smtClean="0">
                          <a:latin typeface="Arial" pitchFamily="34" charset="0"/>
                          <a:cs typeface="Arial" pitchFamily="34" charset="0"/>
                        </a:rPr>
                        <a:t>Longontstekingsprogram</a:t>
                      </a:r>
                      <a:endParaRPr lang="af-ZA" sz="1200" b="1" noProof="0">
                        <a:solidFill>
                          <a:schemeClr val="tx1">
                            <a:lumMod val="95000"/>
                            <a:lumOff val="5000"/>
                          </a:schemeClr>
                        </a:solidFill>
                        <a:latin typeface="Arial" pitchFamily="34" charset="0"/>
                        <a:cs typeface="Arial" pitchFamily="34" charset="0"/>
                      </a:endParaRPr>
                    </a:p>
                  </a:txBody>
                  <a:tcPr marL="91445" marR="91445"/>
                </a:tc>
                <a:tc>
                  <a:txBody>
                    <a:bodyPr/>
                    <a:lstStyle/>
                    <a:p>
                      <a:pPr algn="ctr">
                        <a:lnSpc>
                          <a:spcPct val="100000"/>
                        </a:lnSpc>
                      </a:pPr>
                      <a:r>
                        <a:rPr lang="af-ZA" sz="1200" noProof="0" smtClean="0">
                          <a:latin typeface="Arial" pitchFamily="34" charset="0"/>
                          <a:cs typeface="Arial" pitchFamily="34" charset="0"/>
                        </a:rPr>
                        <a:t>Protokol geld</a:t>
                      </a:r>
                      <a:endParaRPr lang="af-ZA" sz="1200" noProof="0">
                        <a:solidFill>
                          <a:schemeClr val="tx1">
                            <a:lumMod val="95000"/>
                            <a:lumOff val="5000"/>
                          </a:schemeClr>
                        </a:solidFill>
                        <a:latin typeface="Arial" pitchFamily="34" charset="0"/>
                        <a:cs typeface="Arial" pitchFamily="34" charset="0"/>
                      </a:endParaRPr>
                    </a:p>
                  </a:txBody>
                  <a:tcPr marL="91445" marR="91445"/>
                </a:tc>
              </a:tr>
              <a:tr h="274320">
                <a:tc>
                  <a:txBody>
                    <a:bodyPr/>
                    <a:lstStyle/>
                    <a:p>
                      <a:pPr>
                        <a:lnSpc>
                          <a:spcPct val="100000"/>
                        </a:lnSpc>
                      </a:pPr>
                      <a:r>
                        <a:rPr lang="af-ZA" sz="1200" b="1" noProof="0" smtClean="0">
                          <a:latin typeface="Arial" pitchFamily="34" charset="0"/>
                          <a:cs typeface="Arial" pitchFamily="34" charset="0"/>
                        </a:rPr>
                        <a:t>Pediatriese</a:t>
                      </a:r>
                      <a:r>
                        <a:rPr lang="af-ZA" sz="1200" b="1" baseline="0" noProof="0" smtClean="0">
                          <a:latin typeface="Arial" pitchFamily="34" charset="0"/>
                          <a:cs typeface="Arial" pitchFamily="34" charset="0"/>
                        </a:rPr>
                        <a:t> immuniserings</a:t>
                      </a:r>
                      <a:endParaRPr lang="af-ZA" sz="1200" b="1" noProof="0">
                        <a:solidFill>
                          <a:schemeClr val="tx1">
                            <a:lumMod val="95000"/>
                            <a:lumOff val="5000"/>
                          </a:schemeClr>
                        </a:solidFill>
                        <a:latin typeface="Arial" pitchFamily="34" charset="0"/>
                        <a:cs typeface="Arial" pitchFamily="34" charset="0"/>
                      </a:endParaRPr>
                    </a:p>
                  </a:txBody>
                  <a:tcPr marL="91445" marR="91445"/>
                </a:tc>
                <a:tc>
                  <a:txBody>
                    <a:bodyPr/>
                    <a:lstStyle/>
                    <a:p>
                      <a:pPr algn="ctr">
                        <a:lnSpc>
                          <a:spcPct val="100000"/>
                        </a:lnSpc>
                      </a:pPr>
                      <a:r>
                        <a:rPr lang="af-ZA" sz="1200" noProof="0" smtClean="0">
                          <a:latin typeface="Arial" pitchFamily="34" charset="0"/>
                          <a:cs typeface="Arial" pitchFamily="34" charset="0"/>
                        </a:rPr>
                        <a:t>Protokol geld</a:t>
                      </a:r>
                      <a:endParaRPr lang="af-ZA" sz="1200" noProof="0">
                        <a:solidFill>
                          <a:schemeClr val="tx1">
                            <a:lumMod val="95000"/>
                            <a:lumOff val="5000"/>
                          </a:schemeClr>
                        </a:solidFill>
                        <a:latin typeface="Arial" pitchFamily="34" charset="0"/>
                        <a:cs typeface="Arial" pitchFamily="34" charset="0"/>
                      </a:endParaRPr>
                    </a:p>
                  </a:txBody>
                  <a:tcPr marL="91445" marR="91445"/>
                </a:tc>
              </a:tr>
              <a:tr h="295361">
                <a:tc>
                  <a:txBody>
                    <a:bodyPr/>
                    <a:lstStyle/>
                    <a:p>
                      <a:pPr>
                        <a:lnSpc>
                          <a:spcPct val="100000"/>
                        </a:lnSpc>
                      </a:pPr>
                      <a:r>
                        <a:rPr lang="af-ZA" sz="1200" b="1" noProof="0" smtClean="0">
                          <a:latin typeface="Arial" pitchFamily="34" charset="0"/>
                          <a:cs typeface="Arial" pitchFamily="34" charset="0"/>
                        </a:rPr>
                        <a:t>Rugrehabilitasieprogram (DBC)</a:t>
                      </a:r>
                      <a:endParaRPr lang="af-ZA" sz="1200" b="1" noProof="0">
                        <a:latin typeface="Arial" pitchFamily="34" charset="0"/>
                        <a:cs typeface="Arial" pitchFamily="34" charset="0"/>
                      </a:endParaRPr>
                    </a:p>
                  </a:txBody>
                  <a:tcPr marL="91445" marR="91445"/>
                </a:tc>
                <a:tc>
                  <a:txBody>
                    <a:bodyPr/>
                    <a:lstStyle/>
                    <a:p>
                      <a:pPr algn="ctr">
                        <a:lnSpc>
                          <a:spcPct val="100000"/>
                        </a:lnSpc>
                      </a:pPr>
                      <a:r>
                        <a:rPr lang="af-ZA" sz="1200" noProof="0" smtClean="0">
                          <a:latin typeface="Arial" pitchFamily="34" charset="0"/>
                          <a:cs typeface="Arial" pitchFamily="34" charset="0"/>
                        </a:rPr>
                        <a:t>Protokol geld</a:t>
                      </a:r>
                      <a:endParaRPr lang="af-ZA" sz="1200" noProof="0">
                        <a:solidFill>
                          <a:schemeClr val="tx1">
                            <a:lumMod val="95000"/>
                            <a:lumOff val="5000"/>
                          </a:schemeClr>
                        </a:solidFill>
                        <a:latin typeface="Arial" pitchFamily="34" charset="0"/>
                        <a:cs typeface="Arial" pitchFamily="34" charset="0"/>
                      </a:endParaRPr>
                    </a:p>
                  </a:txBody>
                  <a:tcPr marL="91445" marR="91445"/>
                </a:tc>
              </a:tr>
              <a:tr h="274320">
                <a:tc>
                  <a:txBody>
                    <a:bodyPr/>
                    <a:lstStyle/>
                    <a:p>
                      <a:pPr>
                        <a:lnSpc>
                          <a:spcPct val="100000"/>
                        </a:lnSpc>
                      </a:pPr>
                      <a:r>
                        <a:rPr lang="af-ZA" sz="1200" b="1" noProof="0" dirty="0" smtClean="0">
                          <a:latin typeface="Arial" pitchFamily="34" charset="0"/>
                          <a:cs typeface="Arial" pitchFamily="34" charset="0"/>
                        </a:rPr>
                        <a:t>Vroulike voorbehoedmiddels</a:t>
                      </a:r>
                      <a:endParaRPr lang="af-ZA" sz="1200" b="1" noProof="0" dirty="0">
                        <a:latin typeface="Arial" pitchFamily="34" charset="0"/>
                        <a:cs typeface="Arial" pitchFamily="34" charset="0"/>
                      </a:endParaRPr>
                    </a:p>
                  </a:txBody>
                  <a:tcPr marL="91445" marR="91445"/>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smtClean="0">
                          <a:latin typeface="Arial" pitchFamily="34" charset="0"/>
                          <a:cs typeface="Arial" pitchFamily="34" charset="0"/>
                        </a:rPr>
                        <a:t>Tot R1 300 per gesin</a:t>
                      </a:r>
                    </a:p>
                  </a:txBody>
                  <a:tcPr marL="91445" marR="91445"/>
                </a:tc>
              </a:tr>
              <a:tr h="274320">
                <a:tc>
                  <a:txBody>
                    <a:bodyPr/>
                    <a:lstStyle/>
                    <a:p>
                      <a:pPr>
                        <a:lnSpc>
                          <a:spcPct val="100000"/>
                        </a:lnSpc>
                      </a:pPr>
                      <a:r>
                        <a:rPr lang="af-ZA" sz="1200" b="1" noProof="0" smtClean="0">
                          <a:latin typeface="Arial" pitchFamily="34" charset="0"/>
                          <a:cs typeface="Arial" pitchFamily="34" charset="0"/>
                        </a:rPr>
                        <a:t>Voorkomende tandheelkunde</a:t>
                      </a:r>
                      <a:endParaRPr lang="af-ZA" sz="1200" b="1" noProof="0">
                        <a:solidFill>
                          <a:schemeClr val="tx1">
                            <a:lumMod val="95000"/>
                            <a:lumOff val="5000"/>
                          </a:schemeClr>
                        </a:solidFill>
                        <a:latin typeface="Arial" pitchFamily="34" charset="0"/>
                        <a:cs typeface="Arial" pitchFamily="34" charset="0"/>
                      </a:endParaRPr>
                    </a:p>
                  </a:txBody>
                  <a:tcPr marL="91445" marR="91445"/>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marL="91445" marR="91445"/>
                </a:tc>
              </a:tr>
              <a:tr h="274320">
                <a:tc>
                  <a:txBody>
                    <a:bodyPr/>
                    <a:lstStyle/>
                    <a:p>
                      <a:pPr algn="l"/>
                      <a:r>
                        <a:rPr lang="af-ZA" sz="1200" b="1" i="0" u="none" strike="noStrike" baseline="0" noProof="0" dirty="0" smtClean="0">
                          <a:latin typeface="Arial" pitchFamily="34" charset="0"/>
                          <a:cs typeface="Arial" pitchFamily="34" charset="0"/>
                        </a:rPr>
                        <a:t>Biometriese siftings: Glukose, cholesterol,</a:t>
                      </a:r>
                    </a:p>
                    <a:p>
                      <a:pPr algn="l"/>
                      <a:r>
                        <a:rPr lang="af-ZA" sz="1200" b="1" i="0" u="none" strike="noStrike" baseline="0" noProof="0" dirty="0" smtClean="0">
                          <a:latin typeface="Arial" pitchFamily="34" charset="0"/>
                          <a:cs typeface="Arial" pitchFamily="34" charset="0"/>
                        </a:rPr>
                        <a:t>bloeddrukmeting en liggaamsmassa-indeksberekening</a:t>
                      </a:r>
                      <a:endParaRPr lang="af-ZA" sz="1200" b="1" noProof="0" dirty="0">
                        <a:latin typeface="Arial" pitchFamily="34" charset="0"/>
                        <a:cs typeface="Arial" pitchFamily="34" charset="0"/>
                      </a:endParaRPr>
                    </a:p>
                  </a:txBody>
                  <a:tcPr marL="91445" marR="91445" marT="45691" marB="45691"/>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a:t>
                      </a:r>
                      <a:r>
                        <a:rPr lang="af-ZA" sz="1200" baseline="0" noProof="0" dirty="0" smtClean="0">
                          <a:latin typeface=""/>
                        </a:rPr>
                        <a:t> Dis-Chem apteke</a:t>
                      </a:r>
                      <a:endParaRPr lang="af-ZA" sz="1200" noProof="0" dirty="0" smtClean="0">
                        <a:latin typeface=""/>
                      </a:endParaRPr>
                    </a:p>
                  </a:txBody>
                  <a:tcPr marL="91445" marR="91445" marT="45691" marB="45691"/>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275972317"/>
              </p:ext>
            </p:extLst>
          </p:nvPr>
        </p:nvGraphicFramePr>
        <p:xfrm>
          <a:off x="670560" y="3649090"/>
          <a:ext cx="7429500" cy="1127265"/>
        </p:xfrm>
        <a:graphic>
          <a:graphicData uri="http://schemas.openxmlformats.org/drawingml/2006/table">
            <a:tbl>
              <a:tblPr firstRow="1" bandRow="1">
                <a:tableStyleId>{F5AB1C69-6EDB-4FF4-983F-18BD219EF322}</a:tableStyleId>
              </a:tblPr>
              <a:tblGrid>
                <a:gridCol w="4600400"/>
                <a:gridCol w="2829100"/>
              </a:tblGrid>
              <a:tr h="304635">
                <a:tc gridSpan="2">
                  <a:txBody>
                    <a:bodyPr/>
                    <a:lstStyle/>
                    <a:p>
                      <a:pPr algn="ctr"/>
                      <a:r>
                        <a:rPr lang="af-ZA" sz="1200" noProof="0" dirty="0" smtClean="0">
                          <a:solidFill>
                            <a:schemeClr val="tx1">
                              <a:lumMod val="95000"/>
                              <a:lumOff val="5000"/>
                            </a:schemeClr>
                          </a:solidFill>
                          <a:latin typeface="Arial" pitchFamily="34" charset="0"/>
                          <a:cs typeface="Arial" pitchFamily="34" charset="0"/>
                        </a:rPr>
                        <a:t>Bydraes</a:t>
                      </a:r>
                      <a:endParaRPr lang="af-ZA" sz="1200" noProof="0" dirty="0">
                        <a:solidFill>
                          <a:schemeClr val="tx1">
                            <a:lumMod val="95000"/>
                            <a:lumOff val="5000"/>
                          </a:schemeClr>
                        </a:solidFill>
                        <a:latin typeface="Arial" pitchFamily="34" charset="0"/>
                        <a:cs typeface="Arial" pitchFamily="34" charset="0"/>
                      </a:endParaRPr>
                    </a:p>
                  </a:txBody>
                  <a:tcPr marL="91445" marR="91445" marT="45665" marB="45665">
                    <a:solidFill>
                      <a:srgbClr val="C6E419"/>
                    </a:solidFill>
                  </a:tcPr>
                </a:tc>
                <a:tc hMerge="1">
                  <a:txBody>
                    <a:bodyPr/>
                    <a:lstStyle/>
                    <a:p>
                      <a:pPr algn="ctr"/>
                      <a:endParaRPr lang="en-ZA" sz="1400" dirty="0">
                        <a:solidFill>
                          <a:schemeClr val="bg1"/>
                        </a:solidFill>
                      </a:endParaRPr>
                    </a:p>
                  </a:txBody>
                  <a:tcPr>
                    <a:solidFill>
                      <a:srgbClr val="152C43"/>
                    </a:solidFill>
                  </a:tcPr>
                </a:tc>
              </a:tr>
              <a:tr h="274163">
                <a:tc>
                  <a:txBody>
                    <a:bodyPr/>
                    <a:lstStyle/>
                    <a:p>
                      <a:r>
                        <a:rPr lang="af-ZA" sz="1200" b="1" noProof="0" dirty="0" smtClean="0">
                          <a:latin typeface="Arial" pitchFamily="34" charset="0"/>
                          <a:cs typeface="Arial" pitchFamily="34" charset="0"/>
                        </a:rPr>
                        <a:t>Hooflid</a:t>
                      </a:r>
                      <a:endParaRPr lang="af-ZA" sz="1200" b="1" noProof="0" dirty="0" smtClean="0">
                        <a:solidFill>
                          <a:schemeClr val="tx1">
                            <a:lumMod val="95000"/>
                            <a:lumOff val="5000"/>
                          </a:schemeClr>
                        </a:solidFill>
                        <a:latin typeface="Arial" pitchFamily="34" charset="0"/>
                        <a:cs typeface="Arial" pitchFamily="34" charset="0"/>
                      </a:endParaRPr>
                    </a:p>
                  </a:txBody>
                  <a:tcPr marL="91445" marR="91445" marT="45665" marB="45665"/>
                </a:tc>
                <a:tc>
                  <a:txBody>
                    <a:bodyPr/>
                    <a:lstStyle/>
                    <a:p>
                      <a:pPr algn="ctr"/>
                      <a:r>
                        <a:rPr lang="af-ZA" sz="1200" noProof="0" dirty="0" smtClean="0">
                          <a:latin typeface="Arial" pitchFamily="34" charset="0"/>
                          <a:cs typeface="Arial" pitchFamily="34" charset="0"/>
                        </a:rPr>
                        <a:t>R1</a:t>
                      </a:r>
                      <a:r>
                        <a:rPr lang="af-ZA" sz="1200" baseline="0" noProof="0" dirty="0" smtClean="0">
                          <a:latin typeface="Arial" pitchFamily="34" charset="0"/>
                          <a:cs typeface="Arial" pitchFamily="34" charset="0"/>
                        </a:rPr>
                        <a:t> 637</a:t>
                      </a:r>
                      <a:endParaRPr lang="af-ZA" sz="1200" noProof="0" dirty="0">
                        <a:solidFill>
                          <a:schemeClr val="tx1">
                            <a:lumMod val="95000"/>
                            <a:lumOff val="5000"/>
                          </a:schemeClr>
                        </a:solidFill>
                        <a:latin typeface="Arial" pitchFamily="34" charset="0"/>
                        <a:cs typeface="Arial" pitchFamily="34" charset="0"/>
                      </a:endParaRPr>
                    </a:p>
                  </a:txBody>
                  <a:tcPr marL="91445" marR="91445" marT="45665" marB="45665"/>
                </a:tc>
              </a:tr>
              <a:tr h="274163">
                <a:tc>
                  <a:txBody>
                    <a:bodyPr/>
                    <a:lstStyle/>
                    <a:p>
                      <a:r>
                        <a:rPr lang="af-ZA" sz="1200" b="1" noProof="0" dirty="0" smtClean="0">
                          <a:latin typeface="Arial" pitchFamily="34" charset="0"/>
                          <a:cs typeface="Arial" pitchFamily="34" charset="0"/>
                        </a:rPr>
                        <a:t>Volwasse afhanklike</a:t>
                      </a:r>
                      <a:endParaRPr lang="af-ZA" sz="1200" b="1" noProof="0" dirty="0">
                        <a:solidFill>
                          <a:schemeClr val="tx1">
                            <a:lumMod val="95000"/>
                            <a:lumOff val="5000"/>
                          </a:schemeClr>
                        </a:solidFill>
                        <a:latin typeface="Arial" pitchFamily="34" charset="0"/>
                        <a:cs typeface="Arial" pitchFamily="34" charset="0"/>
                      </a:endParaRPr>
                    </a:p>
                  </a:txBody>
                  <a:tcPr marL="91445" marR="91445" marT="45665" marB="45665"/>
                </a:tc>
                <a:tc>
                  <a:txBody>
                    <a:bodyPr/>
                    <a:lstStyle/>
                    <a:p>
                      <a:pPr algn="ctr"/>
                      <a:r>
                        <a:rPr lang="af-ZA" sz="1200" noProof="0" dirty="0" smtClean="0">
                          <a:latin typeface="Arial" pitchFamily="34" charset="0"/>
                          <a:cs typeface="Arial" pitchFamily="34" charset="0"/>
                        </a:rPr>
                        <a:t>R</a:t>
                      </a:r>
                      <a:r>
                        <a:rPr lang="af-ZA" sz="1200" baseline="0" noProof="0" dirty="0" smtClean="0">
                          <a:latin typeface="Arial" pitchFamily="34" charset="0"/>
                          <a:cs typeface="Arial" pitchFamily="34" charset="0"/>
                        </a:rPr>
                        <a:t>1 163</a:t>
                      </a:r>
                      <a:endParaRPr lang="af-ZA" sz="1200" noProof="0" dirty="0">
                        <a:solidFill>
                          <a:schemeClr val="tx1">
                            <a:lumMod val="95000"/>
                            <a:lumOff val="5000"/>
                          </a:schemeClr>
                        </a:solidFill>
                        <a:latin typeface="Arial" pitchFamily="34" charset="0"/>
                        <a:cs typeface="Arial" pitchFamily="34" charset="0"/>
                      </a:endParaRPr>
                    </a:p>
                  </a:txBody>
                  <a:tcPr marL="91445" marR="91445" marT="45665" marB="45665"/>
                </a:tc>
              </a:tr>
              <a:tr h="274163">
                <a:tc>
                  <a:txBody>
                    <a:bodyPr/>
                    <a:lstStyle/>
                    <a:p>
                      <a:r>
                        <a:rPr lang="af-ZA" sz="1200" b="1" noProof="0" dirty="0" smtClean="0">
                          <a:latin typeface="Arial" pitchFamily="34" charset="0"/>
                          <a:cs typeface="Arial" pitchFamily="34" charset="0"/>
                        </a:rPr>
                        <a:t>Kinderafhanklike</a:t>
                      </a:r>
                      <a:endParaRPr lang="af-ZA" sz="1200" b="1" noProof="0" dirty="0">
                        <a:solidFill>
                          <a:schemeClr val="tx1">
                            <a:lumMod val="95000"/>
                            <a:lumOff val="5000"/>
                          </a:schemeClr>
                        </a:solidFill>
                        <a:latin typeface="Arial" pitchFamily="34" charset="0"/>
                        <a:cs typeface="Arial" pitchFamily="34" charset="0"/>
                      </a:endParaRPr>
                    </a:p>
                  </a:txBody>
                  <a:tcPr marL="91445" marR="91445" marT="45665" marB="456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latin typeface="Arial" pitchFamily="34" charset="0"/>
                          <a:cs typeface="Arial" pitchFamily="34" charset="0"/>
                        </a:rPr>
                        <a:t>R632</a:t>
                      </a:r>
                      <a:endParaRPr lang="af-ZA" sz="1200" noProof="0" dirty="0" smtClean="0">
                        <a:solidFill>
                          <a:schemeClr val="tx1">
                            <a:lumMod val="95000"/>
                            <a:lumOff val="5000"/>
                          </a:schemeClr>
                        </a:solidFill>
                        <a:latin typeface="Arial" pitchFamily="34" charset="0"/>
                        <a:cs typeface="Arial" pitchFamily="34" charset="0"/>
                      </a:endParaRPr>
                    </a:p>
                  </a:txBody>
                  <a:tcPr marL="91445" marR="91445" marT="45665" marB="45665"/>
                </a:tc>
              </a:tr>
            </a:tbl>
          </a:graphicData>
        </a:graphic>
      </p:graphicFrame>
      <p:sp>
        <p:nvSpPr>
          <p:cNvPr id="10" name="TextBox 9"/>
          <p:cNvSpPr txBox="1"/>
          <p:nvPr/>
        </p:nvSpPr>
        <p:spPr>
          <a:xfrm>
            <a:off x="528380" y="-17330"/>
            <a:ext cx="196393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 </a:t>
            </a:r>
            <a:endParaRPr lang="af-ZA" b="1" dirty="0">
              <a:solidFill>
                <a:srgbClr val="004264"/>
              </a:solidFill>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55586" y="85640"/>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46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1284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996924429"/>
              </p:ext>
            </p:extLst>
          </p:nvPr>
        </p:nvGraphicFramePr>
        <p:xfrm>
          <a:off x="542711" y="1442906"/>
          <a:ext cx="7560732" cy="1569720"/>
        </p:xfrm>
        <a:graphic>
          <a:graphicData uri="http://schemas.openxmlformats.org/drawingml/2006/table">
            <a:tbl>
              <a:tblPr firstRow="1" bandRow="1">
                <a:tableStyleId>{5C22544A-7EE6-4342-B048-85BDC9FD1C3A}</a:tableStyleId>
              </a:tblPr>
              <a:tblGrid>
                <a:gridCol w="1390123"/>
                <a:gridCol w="3106588"/>
                <a:gridCol w="3064021"/>
              </a:tblGrid>
              <a:tr h="264098">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Voorkeurverskaffernetwerk- (VVN-) verskaffer</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Nie-VVN-verskaffer</a:t>
                      </a:r>
                      <a:endParaRPr lang="af-ZA" sz="1100" b="1" noProof="0" dirty="0">
                        <a:solidFill>
                          <a:schemeClr val="bg1"/>
                        </a:solidFill>
                        <a:latin typeface="Arial" pitchFamily="34" charset="0"/>
                        <a:cs typeface="Arial" pitchFamily="34" charset="0"/>
                      </a:endParaRPr>
                    </a:p>
                  </a:txBody>
                  <a:tcPr>
                    <a:solidFill>
                      <a:srgbClr val="0093D3"/>
                    </a:solidFill>
                  </a:tcPr>
                </a:tc>
              </a:tr>
              <a:tr h="557839">
                <a:tc>
                  <a:txBody>
                    <a:bodyPr/>
                    <a:lstStyle/>
                    <a:p>
                      <a:r>
                        <a:rPr lang="af-ZA" sz="1050" b="1" noProof="0" dirty="0" smtClean="0">
                          <a:solidFill>
                            <a:schemeClr val="bg1"/>
                          </a:solidFill>
                          <a:latin typeface="Arial" pitchFamily="34" charset="0"/>
                          <a:cs typeface="Arial" pitchFamily="34" charset="0"/>
                        </a:rPr>
                        <a:t>Konsultasie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100% van koste vir omvattende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a:cs typeface="Arial"/>
                        </a:rPr>
                        <a:t>'n</a:t>
                      </a:r>
                      <a:r>
                        <a:rPr lang="af-ZA" sz="1050" b="0" baseline="0" noProof="0" dirty="0" smtClean="0">
                          <a:solidFill>
                            <a:schemeClr val="bg1"/>
                          </a:solidFill>
                          <a:latin typeface="Arial" pitchFamily="34" charset="0"/>
                          <a:cs typeface="Arial" pitchFamily="34" charset="0"/>
                        </a:rPr>
                        <a:t> O</a:t>
                      </a:r>
                      <a:r>
                        <a:rPr lang="af-ZA" sz="1050" b="0" noProof="0" dirty="0" smtClean="0">
                          <a:solidFill>
                            <a:schemeClr val="bg1"/>
                          </a:solidFill>
                          <a:latin typeface="Arial" pitchFamily="34" charset="0"/>
                          <a:cs typeface="Arial" pitchFamily="34" charset="0"/>
                        </a:rPr>
                        <a:t>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 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a:t>
                      </a:r>
                      <a:r>
                        <a:rPr lang="af-ZA" sz="1050" b="0" baseline="0" noProof="0" dirty="0" smtClean="0">
                          <a:solidFill>
                            <a:schemeClr val="bg1"/>
                          </a:solidFill>
                          <a:latin typeface="Arial" pitchFamily="34" charset="0"/>
                          <a:cs typeface="Arial" pitchFamily="34" charset="0"/>
                        </a:rPr>
                        <a:t>R360</a:t>
                      </a:r>
                      <a:endParaRPr lang="af-ZA" sz="1050" b="0" noProof="0" dirty="0">
                        <a:solidFill>
                          <a:schemeClr val="bg1"/>
                        </a:solidFill>
                        <a:latin typeface="Arial" pitchFamily="34" charset="0"/>
                        <a:cs typeface="Arial" pitchFamily="34" charset="0"/>
                      </a:endParaRPr>
                    </a:p>
                  </a:txBody>
                  <a:tcPr>
                    <a:solidFill>
                      <a:srgbClr val="0093D3"/>
                    </a:solidFill>
                  </a:tcPr>
                </a:tc>
              </a:tr>
              <a:tr h="557839">
                <a:tc>
                  <a:txBody>
                    <a:bodyPr/>
                    <a:lstStyle/>
                    <a:p>
                      <a:pPr algn="l"/>
                      <a:r>
                        <a:rPr lang="af-ZA" sz="1050" b="1" noProof="0" dirty="0" smtClean="0">
                          <a:solidFill>
                            <a:schemeClr val="bg1"/>
                          </a:solidFill>
                          <a:latin typeface="Arial" pitchFamily="34" charset="0"/>
                          <a:cs typeface="Arial" pitchFamily="34" charset="0"/>
                        </a:rPr>
                        <a:t>Kontaklense:</a:t>
                      </a:r>
                    </a:p>
                    <a:p>
                      <a:pPr algn="l"/>
                      <a:r>
                        <a:rPr lang="af-ZA" sz="1050" b="1" noProof="0" dirty="0" smtClean="0">
                          <a:solidFill>
                            <a:schemeClr val="bg1"/>
                          </a:solidFill>
                          <a:latin typeface="Arial" pitchFamily="34" charset="0"/>
                          <a:cs typeface="Arial" pitchFamily="34" charset="0"/>
                        </a:rPr>
                        <a:t>Herondersoeke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3 bykomende herondersoeke vir draers</a:t>
                      </a:r>
                      <a:r>
                        <a:rPr lang="af-ZA" sz="1050" b="0" baseline="0" noProof="0" dirty="0" smtClean="0">
                          <a:solidFill>
                            <a:schemeClr val="bg1"/>
                          </a:solidFill>
                          <a:latin typeface="Arial" pitchFamily="34" charset="0"/>
                          <a:cs typeface="Arial" pitchFamily="34" charset="0"/>
                        </a:rPr>
                        <a:t> van kontaklense;</a:t>
                      </a:r>
                      <a:r>
                        <a:rPr lang="af-ZA" sz="1050" b="0" noProof="0" dirty="0" smtClean="0">
                          <a:solidFill>
                            <a:schemeClr val="bg1"/>
                          </a:solidFill>
                          <a:latin typeface="Arial" pitchFamily="34" charset="0"/>
                          <a:cs typeface="Arial" pitchFamily="34" charset="0"/>
                        </a:rPr>
                        <a:t> elke 6 maande @ R150</a:t>
                      </a:r>
                      <a:r>
                        <a:rPr lang="af-ZA" sz="1050" b="0" baseline="0" noProof="0" dirty="0" smtClean="0">
                          <a:solidFill>
                            <a:schemeClr val="bg1"/>
                          </a:solidFill>
                          <a:latin typeface="Arial" pitchFamily="34" charset="0"/>
                          <a:cs typeface="Arial" pitchFamily="34" charset="0"/>
                        </a:rPr>
                        <a:t> per ondersoek</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3 bykomende herondersoeke vir draers</a:t>
                      </a:r>
                      <a:r>
                        <a:rPr lang="af-ZA" sz="1050" b="0" baseline="0" noProof="0" dirty="0" smtClean="0">
                          <a:solidFill>
                            <a:schemeClr val="bg1"/>
                          </a:solidFill>
                          <a:latin typeface="Arial" pitchFamily="34" charset="0"/>
                          <a:cs typeface="Arial" pitchFamily="34" charset="0"/>
                        </a:rPr>
                        <a:t> van kontaklense;</a:t>
                      </a:r>
                      <a:r>
                        <a:rPr lang="af-ZA" sz="1050" b="0" noProof="0" dirty="0" smtClean="0">
                          <a:solidFill>
                            <a:schemeClr val="bg1"/>
                          </a:solidFill>
                          <a:latin typeface="Arial" pitchFamily="34" charset="0"/>
                          <a:cs typeface="Arial" pitchFamily="34" charset="0"/>
                        </a:rPr>
                        <a:t> elke 6 maande @ R150</a:t>
                      </a:r>
                      <a:r>
                        <a:rPr lang="af-ZA" sz="1050" b="0" baseline="0" noProof="0" dirty="0" smtClean="0">
                          <a:solidFill>
                            <a:schemeClr val="bg1"/>
                          </a:solidFill>
                          <a:latin typeface="Arial" pitchFamily="34" charset="0"/>
                          <a:cs typeface="Arial" pitchFamily="34" charset="0"/>
                        </a:rPr>
                        <a:t> per ondersoek</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7574714"/>
              </p:ext>
            </p:extLst>
          </p:nvPr>
        </p:nvGraphicFramePr>
        <p:xfrm>
          <a:off x="542710" y="589464"/>
          <a:ext cx="7560733" cy="853442"/>
        </p:xfrm>
        <a:graphic>
          <a:graphicData uri="http://schemas.openxmlformats.org/drawingml/2006/table">
            <a:tbl>
              <a:tblPr firstRow="1" bandRow="1">
                <a:tableStyleId>{5C22544A-7EE6-4342-B048-85BDC9FD1C3A}</a:tableStyleId>
              </a:tblPr>
              <a:tblGrid>
                <a:gridCol w="1390124"/>
                <a:gridCol w="6170609"/>
              </a:tblGrid>
              <a:tr h="335280">
                <a:tc>
                  <a:txBody>
                    <a:bodyPr/>
                    <a:lstStyle/>
                    <a:p>
                      <a:pPr algn="l"/>
                      <a:r>
                        <a:rPr lang="af-ZA" sz="1400" noProof="0" dirty="0" smtClean="0">
                          <a:solidFill>
                            <a:schemeClr val="bg1"/>
                          </a:solidFill>
                          <a:latin typeface="Arial" pitchFamily="34" charset="0"/>
                          <a:cs typeface="Arial" pitchFamily="34" charset="0"/>
                        </a:rPr>
                        <a:t>Opsie</a:t>
                      </a:r>
                      <a:endParaRPr lang="af-ZA" sz="14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400" noProof="0" dirty="0" smtClean="0">
                          <a:solidFill>
                            <a:schemeClr val="bg1"/>
                          </a:solidFill>
                          <a:latin typeface="Arial" pitchFamily="34" charset="0"/>
                          <a:cs typeface="Arial" pitchFamily="34" charset="0"/>
                        </a:rPr>
                        <a:t>Beat3</a:t>
                      </a:r>
                      <a:endParaRPr lang="af-ZA" sz="1400" noProof="0" dirty="0">
                        <a:solidFill>
                          <a:schemeClr val="bg1"/>
                        </a:solidFill>
                        <a:latin typeface="Arial" pitchFamily="34" charset="0"/>
                        <a:cs typeface="Arial" pitchFamily="34" charset="0"/>
                      </a:endParaRPr>
                    </a:p>
                  </a:txBody>
                  <a:tcPr>
                    <a:solidFill>
                      <a:schemeClr val="tx2"/>
                    </a:solidFill>
                  </a:tcPr>
                </a:tc>
              </a:tr>
              <a:tr h="518162">
                <a:tc>
                  <a:txBody>
                    <a:bodyPr/>
                    <a:lstStyle/>
                    <a:p>
                      <a:pPr algn="l"/>
                      <a:r>
                        <a:rPr lang="af-ZA" sz="1200" b="1" noProof="0" dirty="0" err="1" smtClean="0">
                          <a:solidFill>
                            <a:schemeClr val="bg1"/>
                          </a:solidFill>
                          <a:latin typeface="Arial" pitchFamily="34" charset="0"/>
                          <a:cs typeface="Arial" pitchFamily="34" charset="0"/>
                        </a:rPr>
                        <a:t>Voordelesiklus</a:t>
                      </a:r>
                      <a:endParaRPr lang="af-ZA" sz="1200" b="1"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200" b="1" noProof="0" dirty="0" smtClean="0">
                          <a:solidFill>
                            <a:schemeClr val="bg1"/>
                          </a:solidFill>
                          <a:latin typeface="Arial" pitchFamily="34" charset="0"/>
                          <a:cs typeface="Arial" pitchFamily="34" charset="0"/>
                        </a:rPr>
                        <a:t>Elke</a:t>
                      </a:r>
                      <a:r>
                        <a:rPr lang="af-ZA" sz="1200" b="1" baseline="0" noProof="0" dirty="0" smtClean="0">
                          <a:solidFill>
                            <a:schemeClr val="bg1"/>
                          </a:solidFill>
                          <a:latin typeface="Arial" pitchFamily="34" charset="0"/>
                          <a:cs typeface="Arial" pitchFamily="34" charset="0"/>
                        </a:rPr>
                        <a:t> bevoordeelde is in </a:t>
                      </a:r>
                      <a:r>
                        <a:rPr lang="af-ZA" sz="1200" b="1" baseline="0" noProof="0" dirty="0" smtClean="0">
                          <a:solidFill>
                            <a:schemeClr val="bg1"/>
                          </a:solidFill>
                          <a:latin typeface="Arial"/>
                          <a:cs typeface="Arial"/>
                        </a:rPr>
                        <a:t>'n 24-maande voordelesiklus</a:t>
                      </a:r>
                    </a:p>
                    <a:p>
                      <a:pPr algn="ctr"/>
                      <a:r>
                        <a:rPr lang="af-ZA" sz="1200" b="1" baseline="0" noProof="0" dirty="0" smtClean="0">
                          <a:solidFill>
                            <a:schemeClr val="bg1"/>
                          </a:solidFill>
                          <a:latin typeface="Arial" pitchFamily="34" charset="0"/>
                          <a:cs typeface="Arial" pitchFamily="34" charset="0"/>
                        </a:rPr>
                        <a:t>op </a:t>
                      </a:r>
                      <a:r>
                        <a:rPr lang="af-ZA" sz="1200" b="1" baseline="0" noProof="0" dirty="0" smtClean="0">
                          <a:solidFill>
                            <a:schemeClr val="bg1"/>
                          </a:solidFill>
                          <a:latin typeface="Arial"/>
                          <a:cs typeface="Arial"/>
                        </a:rPr>
                        <a:t>óf 'n bril óf kontaklense </a:t>
                      </a:r>
                      <a:r>
                        <a:rPr lang="af-ZA" sz="1200" b="1" baseline="0" noProof="0" dirty="0" smtClean="0">
                          <a:solidFill>
                            <a:schemeClr val="bg1"/>
                          </a:solidFill>
                          <a:latin typeface="Arial" pitchFamily="34" charset="0"/>
                          <a:cs typeface="Arial" pitchFamily="34" charset="0"/>
                        </a:rPr>
                        <a:t>geregtig </a:t>
                      </a:r>
                      <a:endParaRPr lang="af-ZA" sz="1200" b="1"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431654949"/>
              </p:ext>
            </p:extLst>
          </p:nvPr>
        </p:nvGraphicFramePr>
        <p:xfrm>
          <a:off x="5288890" y="3176025"/>
          <a:ext cx="2814553" cy="2130404"/>
        </p:xfrm>
        <a:graphic>
          <a:graphicData uri="http://schemas.openxmlformats.org/drawingml/2006/table">
            <a:tbl>
              <a:tblPr firstRow="1" bandRow="1">
                <a:tableStyleId>{5C22544A-7EE6-4342-B048-85BDC9FD1C3A}</a:tableStyleId>
              </a:tblPr>
              <a:tblGrid>
                <a:gridCol w="2814553"/>
              </a:tblGrid>
              <a:tr h="327377">
                <a:tc>
                  <a:txBody>
                    <a:bodyPr/>
                    <a:lstStyle/>
                    <a:p>
                      <a:endParaRPr lang="af-ZA" sz="1050" b="0" noProof="0" dirty="0">
                        <a:solidFill>
                          <a:schemeClr val="bg1"/>
                        </a:solidFill>
                        <a:latin typeface="Arial" pitchFamily="34" charset="0"/>
                        <a:cs typeface="Arial" pitchFamily="34" charset="0"/>
                      </a:endParaRPr>
                    </a:p>
                  </a:txBody>
                  <a:tcPr>
                    <a:solidFill>
                      <a:srgbClr val="0093D3"/>
                    </a:solidFill>
                  </a:tcPr>
                </a:tc>
              </a:tr>
              <a:tr h="561120">
                <a:tc>
                  <a:txBody>
                    <a:bodyPr/>
                    <a:lstStyle/>
                    <a:p>
                      <a:r>
                        <a:rPr lang="af-ZA" sz="1050" b="0" noProof="0" dirty="0" smtClean="0">
                          <a:solidFill>
                            <a:schemeClr val="bg1"/>
                          </a:solidFill>
                          <a:latin typeface="Arial" pitchFamily="34" charset="0"/>
                          <a:cs typeface="Arial" pitchFamily="34" charset="0"/>
                        </a:rPr>
                        <a:t>R1 000-bydrae </a:t>
                      </a:r>
                      <a:r>
                        <a:rPr lang="af-ZA" sz="1050" b="0" baseline="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raam en/of lensverbetering</a:t>
                      </a:r>
                      <a:endParaRPr lang="af-ZA" sz="1050" b="0" noProof="0" dirty="0">
                        <a:solidFill>
                          <a:schemeClr val="bg1"/>
                        </a:solidFill>
                        <a:latin typeface="Arial" pitchFamily="34" charset="0"/>
                        <a:cs typeface="Arial" pitchFamily="34" charset="0"/>
                      </a:endParaRPr>
                    </a:p>
                  </a:txBody>
                  <a:tcPr>
                    <a:solidFill>
                      <a:srgbClr val="0093D3"/>
                    </a:solidFill>
                  </a:tcPr>
                </a:tc>
              </a:tr>
              <a:tr h="415834">
                <a:tc>
                  <a:txBody>
                    <a:bodyPr/>
                    <a:lstStyle/>
                    <a:p>
                      <a:pPr algn="l"/>
                      <a:r>
                        <a:rPr lang="af-ZA" sz="1050" b="0" noProof="0" dirty="0" smtClean="0">
                          <a:solidFill>
                            <a:schemeClr val="bg1"/>
                          </a:solidFill>
                          <a:latin typeface="Arial" pitchFamily="34" charset="0"/>
                          <a:cs typeface="Arial" pitchFamily="34" charset="0"/>
                        </a:rPr>
                        <a:t>Enkelvisielense</a:t>
                      </a:r>
                    </a:p>
                    <a:p>
                      <a:pPr algn="l"/>
                      <a:r>
                        <a:rPr lang="af-ZA" sz="1050" b="0" noProof="0" dirty="0" smtClean="0">
                          <a:solidFill>
                            <a:schemeClr val="bg1"/>
                          </a:solidFill>
                          <a:latin typeface="Arial" pitchFamily="34" charset="0"/>
                          <a:cs typeface="Arial" pitchFamily="34" charset="0"/>
                        </a:rPr>
                        <a:t>R140 per lens</a:t>
                      </a:r>
                      <a:endParaRPr lang="af-ZA" sz="1050" b="0" noProof="0" dirty="0">
                        <a:solidFill>
                          <a:schemeClr val="bg1"/>
                        </a:solidFill>
                        <a:latin typeface="Arial" pitchFamily="34" charset="0"/>
                        <a:cs typeface="Arial" pitchFamily="34" charset="0"/>
                      </a:endParaRPr>
                    </a:p>
                  </a:txBody>
                  <a:tcPr>
                    <a:solidFill>
                      <a:srgbClr val="0093D3"/>
                    </a:solidFill>
                  </a:tcPr>
                </a:tc>
              </a:tr>
              <a:tr h="414593">
                <a:tc>
                  <a:txBody>
                    <a:bodyPr/>
                    <a:lstStyle/>
                    <a:p>
                      <a:pPr algn="l"/>
                      <a:r>
                        <a:rPr lang="af-ZA" sz="1050" b="0" noProof="0" dirty="0" smtClean="0">
                          <a:solidFill>
                            <a:schemeClr val="bg1"/>
                          </a:solidFill>
                          <a:latin typeface="Arial" pitchFamily="34" charset="0"/>
                          <a:cs typeface="Arial" pitchFamily="34" charset="0"/>
                        </a:rPr>
                        <a:t>Bifokale lense</a:t>
                      </a:r>
                      <a:endParaRPr lang="af-ZA" sz="1050" b="0" baseline="0" noProof="0" dirty="0" smtClean="0">
                        <a:solidFill>
                          <a:schemeClr val="bg1"/>
                        </a:solidFill>
                        <a:latin typeface="Arial" pitchFamily="34" charset="0"/>
                        <a:cs typeface="Arial" pitchFamily="34" charset="0"/>
                      </a:endParaRPr>
                    </a:p>
                    <a:p>
                      <a:pPr algn="l"/>
                      <a:r>
                        <a:rPr lang="af-ZA" sz="1050" b="0" baseline="0" noProof="0" dirty="0" smtClean="0">
                          <a:solidFill>
                            <a:schemeClr val="bg1"/>
                          </a:solidFill>
                          <a:latin typeface="Arial" pitchFamily="34" charset="0"/>
                          <a:cs typeface="Arial" pitchFamily="34" charset="0"/>
                        </a:rPr>
                        <a:t>R310 per lens</a:t>
                      </a:r>
                      <a:endParaRPr lang="af-ZA" sz="1050" b="0" noProof="0" dirty="0">
                        <a:solidFill>
                          <a:schemeClr val="bg1"/>
                        </a:solidFill>
                        <a:latin typeface="Arial" pitchFamily="34" charset="0"/>
                        <a:cs typeface="Arial" pitchFamily="34" charset="0"/>
                      </a:endParaRPr>
                    </a:p>
                  </a:txBody>
                  <a:tcPr>
                    <a:solidFill>
                      <a:srgbClr val="0093D3"/>
                    </a:solidFill>
                  </a:tcPr>
                </a:tc>
              </a:tr>
              <a:tr h="398222">
                <a:tc>
                  <a:txBody>
                    <a:bodyPr/>
                    <a:lstStyle/>
                    <a:p>
                      <a:pPr algn="l"/>
                      <a:r>
                        <a:rPr lang="af-ZA" sz="1050" b="0" noProof="0" dirty="0" smtClean="0">
                          <a:solidFill>
                            <a:schemeClr val="bg1"/>
                          </a:solidFill>
                          <a:latin typeface="Arial" pitchFamily="34" charset="0"/>
                          <a:cs typeface="Arial" pitchFamily="34" charset="0"/>
                        </a:rPr>
                        <a:t>Multifokale</a:t>
                      </a:r>
                      <a:r>
                        <a:rPr lang="af-ZA" sz="1050" b="0" baseline="0" noProof="0" dirty="0" smtClean="0">
                          <a:solidFill>
                            <a:schemeClr val="bg1"/>
                          </a:solidFill>
                          <a:latin typeface="Arial" pitchFamily="34" charset="0"/>
                          <a:cs typeface="Arial" pitchFamily="34" charset="0"/>
                        </a:rPr>
                        <a:t> lense</a:t>
                      </a:r>
                    </a:p>
                    <a:p>
                      <a:pPr algn="l"/>
                      <a:r>
                        <a:rPr lang="af-ZA" sz="1050" b="0" baseline="0" noProof="0" dirty="0" smtClean="0">
                          <a:solidFill>
                            <a:schemeClr val="bg1"/>
                          </a:solidFill>
                          <a:latin typeface="Arial" pitchFamily="34" charset="0"/>
                          <a:cs typeface="Arial" pitchFamily="34" charset="0"/>
                        </a:rPr>
                        <a:t>R570 per lens</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2483" y="2987212"/>
            <a:ext cx="1635853" cy="276999"/>
          </a:xfrm>
          <a:prstGeom prst="rect">
            <a:avLst/>
          </a:prstGeom>
          <a:noFill/>
        </p:spPr>
        <p:txBody>
          <a:bodyPr wrap="square" rtlCol="0">
            <a:spAutoFit/>
          </a:bodyPr>
          <a:lstStyle/>
          <a:p>
            <a:pPr algn="ctr"/>
            <a:r>
              <a:rPr lang="en-ZA" sz="1200" b="1" dirty="0" smtClean="0">
                <a:solidFill>
                  <a:srgbClr val="004264"/>
                </a:solidFill>
                <a:latin typeface="Arial" pitchFamily="34" charset="0"/>
                <a:cs typeface="Arial" pitchFamily="34" charset="0"/>
              </a:rPr>
              <a:t>SAAM MET</a:t>
            </a:r>
            <a:endParaRPr lang="en-ZA" sz="1200" b="1" dirty="0">
              <a:solidFill>
                <a:srgbClr val="004264"/>
              </a:solidFill>
              <a:latin typeface="Arial" pitchFamily="34" charset="0"/>
              <a:cs typeface="Arial" pitchFamily="34" charset="0"/>
            </a:endParaRPr>
          </a:p>
        </p:txBody>
      </p:sp>
      <p:sp>
        <p:nvSpPr>
          <p:cNvPr id="14" name="TextBox 13"/>
          <p:cNvSpPr txBox="1"/>
          <p:nvPr/>
        </p:nvSpPr>
        <p:spPr>
          <a:xfrm>
            <a:off x="487680" y="0"/>
            <a:ext cx="6294120"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VVN-Oogkundige Voordele</a:t>
            </a:r>
            <a:r>
              <a:rPr lang="af-ZA" sz="2000" b="1" dirty="0" smtClean="0">
                <a:solidFill>
                  <a:srgbClr val="004264"/>
                </a:solidFill>
                <a:latin typeface="Arial"/>
                <a:cs typeface="Arial"/>
              </a:rPr>
              <a:t> </a:t>
            </a:r>
            <a:endParaRPr lang="af-ZA" sz="2400" b="1" dirty="0">
              <a:solidFill>
                <a:srgbClr val="004264"/>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2280887683"/>
              </p:ext>
            </p:extLst>
          </p:nvPr>
        </p:nvGraphicFramePr>
        <p:xfrm>
          <a:off x="576267" y="3195120"/>
          <a:ext cx="4712623" cy="2116644"/>
        </p:xfrm>
        <a:graphic>
          <a:graphicData uri="http://schemas.openxmlformats.org/drawingml/2006/table">
            <a:tbl>
              <a:tblPr firstRow="1" bandRow="1">
                <a:tableStyleId>{5C22544A-7EE6-4342-B048-85BDC9FD1C3A}</a:tableStyleId>
              </a:tblPr>
              <a:tblGrid>
                <a:gridCol w="1433688"/>
                <a:gridCol w="3278935"/>
              </a:tblGrid>
              <a:tr h="320881">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Bril</a:t>
                      </a:r>
                      <a:endParaRPr lang="af-ZA" sz="1100" b="1" noProof="0" dirty="0">
                        <a:solidFill>
                          <a:schemeClr val="bg1"/>
                        </a:solidFill>
                        <a:latin typeface="Arial" pitchFamily="34" charset="0"/>
                        <a:cs typeface="Arial" pitchFamily="34" charset="0"/>
                      </a:endParaRPr>
                    </a:p>
                  </a:txBody>
                  <a:tcPr>
                    <a:solidFill>
                      <a:srgbClr val="0093D3"/>
                    </a:solidFill>
                  </a:tcPr>
                </a:tc>
              </a:tr>
              <a:tr h="552986">
                <a:tc>
                  <a:txBody>
                    <a:bodyPr/>
                    <a:lstStyle/>
                    <a:p>
                      <a:endParaRPr lang="af-ZA" sz="1050" b="1" noProof="0" smtClean="0">
                        <a:solidFill>
                          <a:schemeClr val="bg1"/>
                        </a:solidFill>
                        <a:latin typeface="Arial" pitchFamily="34" charset="0"/>
                        <a:cs typeface="Arial" pitchFamily="34" charset="0"/>
                      </a:endParaRPr>
                    </a:p>
                    <a:p>
                      <a:r>
                        <a:rPr lang="af-ZA" sz="1050" b="1" noProof="0" smtClean="0">
                          <a:solidFill>
                            <a:schemeClr val="bg1"/>
                          </a:solidFill>
                          <a:latin typeface="Arial" pitchFamily="34" charset="0"/>
                          <a:cs typeface="Arial" pitchFamily="34" charset="0"/>
                        </a:rPr>
                        <a:t>Rame</a:t>
                      </a:r>
                      <a:endParaRPr lang="af-ZA" sz="1050" b="1" noProof="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VVN-bril</a:t>
                      </a:r>
                      <a:r>
                        <a:rPr lang="af-ZA" sz="1050" b="0" baseline="0" noProof="0" dirty="0" smtClean="0">
                          <a:solidFill>
                            <a:schemeClr val="bg1"/>
                          </a:solidFill>
                          <a:latin typeface="Arial" pitchFamily="34" charset="0"/>
                          <a:cs typeface="Arial" pitchFamily="34" charset="0"/>
                        </a:rPr>
                        <a:t> </a:t>
                      </a:r>
                      <a:r>
                        <a:rPr lang="af-ZA" sz="1050" b="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R150 plus R850 vir lensverbetering</a:t>
                      </a:r>
                      <a:r>
                        <a:rPr lang="af-ZA" sz="1050" b="0" baseline="0" noProof="0" dirty="0" smtClean="0">
                          <a:solidFill>
                            <a:schemeClr val="bg1"/>
                          </a:solidFill>
                          <a:latin typeface="Arial" pitchFamily="34" charset="0"/>
                          <a:cs typeface="Arial" pitchFamily="34" charset="0"/>
                        </a:rPr>
                        <a:t> </a:t>
                      </a:r>
                      <a:r>
                        <a:rPr lang="af-ZA" sz="1050" b="1" u="sng" baseline="0" noProof="0" dirty="0" smtClean="0">
                          <a:solidFill>
                            <a:schemeClr val="bg1"/>
                          </a:solidFill>
                          <a:latin typeface="Arial" pitchFamily="34" charset="0"/>
                          <a:cs typeface="Arial" pitchFamily="34" charset="0"/>
                        </a:rPr>
                        <a:t>OF</a:t>
                      </a:r>
                      <a:r>
                        <a:rPr lang="af-ZA" sz="1050" b="0" baseline="0" noProof="0" dirty="0" smtClean="0">
                          <a:solidFill>
                            <a:schemeClr val="bg1"/>
                          </a:solidFill>
                          <a:latin typeface="Arial" pitchFamily="34" charset="0"/>
                          <a:cs typeface="Arial" pitchFamily="34" charset="0"/>
                        </a:rPr>
                        <a:t> R1 000-bydrae 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alternatiewe raam en/of lensverbetering</a:t>
                      </a:r>
                      <a:endParaRPr lang="af-ZA" sz="1050" b="0" noProof="0" dirty="0">
                        <a:solidFill>
                          <a:schemeClr val="bg1"/>
                        </a:solidFill>
                        <a:latin typeface="Arial" pitchFamily="34" charset="0"/>
                        <a:cs typeface="Arial" pitchFamily="34" charset="0"/>
                      </a:endParaRPr>
                    </a:p>
                  </a:txBody>
                  <a:tcPr>
                    <a:solidFill>
                      <a:srgbClr val="0093D3"/>
                    </a:solidFill>
                  </a:tcPr>
                </a:tc>
              </a:tr>
              <a:tr h="1224263">
                <a:tc>
                  <a:txBody>
                    <a:bodyPr/>
                    <a:lstStyle/>
                    <a:p>
                      <a:endParaRPr lang="af-ZA" sz="1050" b="1" noProof="0" smtClean="0">
                        <a:solidFill>
                          <a:schemeClr val="bg1"/>
                        </a:solidFill>
                        <a:latin typeface="Arial" pitchFamily="34" charset="0"/>
                        <a:cs typeface="Arial" pitchFamily="34" charset="0"/>
                      </a:endParaRPr>
                    </a:p>
                    <a:p>
                      <a:r>
                        <a:rPr lang="af-ZA" sz="1050" b="1" noProof="0" smtClean="0">
                          <a:solidFill>
                            <a:schemeClr val="bg1"/>
                          </a:solidFill>
                          <a:latin typeface="Arial" pitchFamily="34" charset="0"/>
                          <a:cs typeface="Arial" pitchFamily="34" charset="0"/>
                        </a:rPr>
                        <a:t>Lense</a:t>
                      </a:r>
                      <a:endParaRPr lang="af-ZA" sz="1050" b="1" noProof="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Keuse</a:t>
                      </a:r>
                      <a:r>
                        <a:rPr lang="af-ZA" sz="1050" b="0" baseline="0" noProof="0" dirty="0" smtClean="0">
                          <a:solidFill>
                            <a:schemeClr val="bg1"/>
                          </a:solidFill>
                          <a:latin typeface="Arial" pitchFamily="34" charset="0"/>
                          <a:cs typeface="Arial" pitchFamily="34" charset="0"/>
                        </a:rPr>
                        <a:t> tussen </a:t>
                      </a:r>
                      <a:r>
                        <a:rPr lang="af-ZA" sz="1050" b="0" noProof="0" dirty="0" smtClean="0">
                          <a:solidFill>
                            <a:schemeClr val="bg1"/>
                          </a:solidFill>
                          <a:latin typeface="Arial"/>
                          <a:cs typeface="Arial"/>
                        </a:rPr>
                        <a:t>'n stel </a:t>
                      </a:r>
                      <a:r>
                        <a:rPr lang="af-ZA" sz="1050" b="0" noProof="0" dirty="0" smtClean="0">
                          <a:solidFill>
                            <a:schemeClr val="bg1"/>
                          </a:solidFill>
                          <a:latin typeface="Arial" pitchFamily="34" charset="0"/>
                          <a:cs typeface="Arial" pitchFamily="34" charset="0"/>
                        </a:rPr>
                        <a:t>Clear Aquity-enkelvisielense of </a:t>
                      </a:r>
                      <a:r>
                        <a:rPr lang="af-ZA" sz="1050" b="0" noProof="0" dirty="0" smtClean="0">
                          <a:solidFill>
                            <a:schemeClr val="bg1"/>
                          </a:solidFill>
                          <a:latin typeface="Arial"/>
                          <a:cs typeface="Arial"/>
                        </a:rPr>
                        <a:t>'n stel</a:t>
                      </a:r>
                      <a:r>
                        <a:rPr lang="af-ZA" sz="1050" b="0" baseline="0" noProof="0" dirty="0" smtClean="0">
                          <a:solidFill>
                            <a:schemeClr val="bg1"/>
                          </a:solidFill>
                          <a:latin typeface="Arial" pitchFamily="34" charset="0"/>
                          <a:cs typeface="Arial" pitchFamily="34" charset="0"/>
                        </a:rPr>
                        <a:t> Clear Aquity-bifokale lense of </a:t>
                      </a:r>
                      <a:r>
                        <a:rPr lang="af-ZA" sz="1050" b="0" baseline="0" noProof="0" dirty="0" smtClean="0">
                          <a:solidFill>
                            <a:schemeClr val="bg1"/>
                          </a:solidFill>
                          <a:latin typeface="Arial"/>
                          <a:cs typeface="Arial"/>
                        </a:rPr>
                        <a:t> </a:t>
                      </a:r>
                      <a:r>
                        <a:rPr lang="af-ZA" sz="1050" b="0" noProof="0" dirty="0" smtClean="0">
                          <a:solidFill>
                            <a:schemeClr val="bg1"/>
                          </a:solidFill>
                          <a:latin typeface="Arial"/>
                          <a:cs typeface="Arial"/>
                        </a:rPr>
                        <a:t>'n stel </a:t>
                      </a:r>
                      <a:r>
                        <a:rPr lang="af-ZA" sz="1050" b="0" baseline="0" noProof="0" dirty="0" smtClean="0">
                          <a:solidFill>
                            <a:schemeClr val="bg1"/>
                          </a:solidFill>
                          <a:latin typeface="Arial" pitchFamily="34" charset="0"/>
                          <a:cs typeface="Arial" pitchFamily="34" charset="0"/>
                        </a:rPr>
                        <a:t>Clear Aquity-multifokale lense</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2089754724"/>
              </p:ext>
            </p:extLst>
          </p:nvPr>
        </p:nvGraphicFramePr>
        <p:xfrm>
          <a:off x="576267" y="5479089"/>
          <a:ext cx="7527175" cy="703191"/>
        </p:xfrm>
        <a:graphic>
          <a:graphicData uri="http://schemas.openxmlformats.org/drawingml/2006/table">
            <a:tbl>
              <a:tblPr firstRow="1" bandRow="1">
                <a:tableStyleId>{5C22544A-7EE6-4342-B048-85BDC9FD1C3A}</a:tableStyleId>
              </a:tblPr>
              <a:tblGrid>
                <a:gridCol w="1358012"/>
                <a:gridCol w="3092001"/>
                <a:gridCol w="3077162"/>
              </a:tblGrid>
              <a:tr h="276471">
                <a:tc>
                  <a:txBody>
                    <a:bodyPr/>
                    <a:lstStyle/>
                    <a:p>
                      <a:endParaRPr lang="af-ZA" sz="1100" b="1" noProof="0" dirty="0">
                        <a:solidFill>
                          <a:schemeClr val="bg1"/>
                        </a:solidFill>
                        <a:latin typeface="Arial" pitchFamily="34" charset="0"/>
                        <a:cs typeface="Arial" pitchFamily="34" charset="0"/>
                      </a:endParaRPr>
                    </a:p>
                  </a:txBody>
                  <a:tcPr>
                    <a:solidFill>
                      <a:srgbClr val="0093D3"/>
                    </a:solidFill>
                  </a:tcPr>
                </a:tc>
                <a:tc gridSpan="2">
                  <a:txBody>
                    <a:bodyPr/>
                    <a:lstStyle/>
                    <a:p>
                      <a:pPr algn="just"/>
                      <a:r>
                        <a:rPr lang="af-ZA" sz="1100" b="1" noProof="0" dirty="0" smtClean="0">
                          <a:solidFill>
                            <a:schemeClr val="bg1"/>
                          </a:solidFill>
                          <a:latin typeface="Arial" pitchFamily="34" charset="0"/>
                          <a:cs typeface="Arial" pitchFamily="34" charset="0"/>
                        </a:rPr>
                        <a:t>Kontaklense</a:t>
                      </a:r>
                      <a:endParaRPr lang="af-ZA" sz="1100" b="1" noProof="0" dirty="0">
                        <a:solidFill>
                          <a:schemeClr val="bg1"/>
                        </a:solidFill>
                        <a:latin typeface="Arial" pitchFamily="34" charset="0"/>
                        <a:cs typeface="Arial" pitchFamily="34" charset="0"/>
                      </a:endParaRPr>
                    </a:p>
                  </a:txBody>
                  <a:tcPr>
                    <a:solidFill>
                      <a:srgbClr val="0093D3"/>
                    </a:solidFill>
                  </a:tcPr>
                </a:tc>
                <a:tc hMerge="1">
                  <a:txBody>
                    <a:bodyPr/>
                    <a:lstStyle/>
                    <a:p>
                      <a:pPr algn="ctr"/>
                      <a:endParaRPr lang="en-US" sz="1400" b="1" dirty="0">
                        <a:solidFill>
                          <a:schemeClr val="bg1"/>
                        </a:solidFill>
                        <a:latin typeface="Arial" pitchFamily="34" charset="0"/>
                        <a:cs typeface="Arial" pitchFamily="34" charset="0"/>
                      </a:endParaRPr>
                    </a:p>
                  </a:txBody>
                  <a:tcPr>
                    <a:solidFill>
                      <a:srgbClr val="0093D3"/>
                    </a:solidFill>
                  </a:tcPr>
                </a:tc>
              </a:tr>
              <a:tr h="373236">
                <a:tc>
                  <a:txBody>
                    <a:bodyPr/>
                    <a:lstStyle/>
                    <a:p>
                      <a:r>
                        <a:rPr lang="af-ZA" sz="1100" b="1" noProof="0" dirty="0" smtClean="0">
                          <a:solidFill>
                            <a:schemeClr val="bg1"/>
                          </a:solidFill>
                          <a:latin typeface="Arial" pitchFamily="34" charset="0"/>
                          <a:cs typeface="Arial" pitchFamily="34" charset="0"/>
                        </a:rPr>
                        <a:t>Sublimet vir bevoordeeldes</a:t>
                      </a: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R1 710</a:t>
                      </a:r>
                    </a:p>
                    <a:p>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R1 710</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8" name="TextBox 17"/>
          <p:cNvSpPr txBox="1"/>
          <p:nvPr/>
        </p:nvSpPr>
        <p:spPr>
          <a:xfrm>
            <a:off x="3754073" y="5287407"/>
            <a:ext cx="1635853" cy="276999"/>
          </a:xfrm>
          <a:prstGeom prst="rect">
            <a:avLst/>
          </a:prstGeom>
          <a:noFill/>
        </p:spPr>
        <p:txBody>
          <a:bodyPr wrap="square" rtlCol="0">
            <a:spAutoFit/>
          </a:bodyPr>
          <a:lstStyle/>
          <a:p>
            <a:pPr algn="ctr"/>
            <a:r>
              <a:rPr lang="en-ZA" sz="1200" b="1" dirty="0" smtClean="0">
                <a:solidFill>
                  <a:srgbClr val="004264"/>
                </a:solidFill>
                <a:latin typeface="Arial" pitchFamily="34" charset="0"/>
                <a:cs typeface="Arial" pitchFamily="34" charset="0"/>
              </a:rPr>
              <a:t>OF</a:t>
            </a:r>
            <a:endParaRPr lang="en-ZA" sz="1200" b="1" dirty="0">
              <a:solidFill>
                <a:srgbClr val="004264"/>
              </a:solidFill>
              <a:latin typeface="Arial" pitchFamily="34" charset="0"/>
              <a:cs typeface="Aria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03443" y="102970"/>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123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 8.jpg"/>
          <p:cNvPicPr>
            <a:picLocks noChangeAspect="1"/>
          </p:cNvPicPr>
          <p:nvPr/>
        </p:nvPicPr>
        <p:blipFill>
          <a:blip r:embed="rId2"/>
          <a:stretch>
            <a:fillRect/>
          </a:stretch>
        </p:blipFill>
        <p:spPr>
          <a:xfrm>
            <a:off x="3175" y="0"/>
            <a:ext cx="9140825"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3"/>
          <a:stretch>
            <a:fillRect/>
          </a:stretch>
        </p:blipFill>
        <p:spPr>
          <a:xfrm>
            <a:off x="3175" y="0"/>
            <a:ext cx="9140825" cy="6858001"/>
          </a:xfrm>
          <a:prstGeom prst="rect">
            <a:avLst/>
          </a:prstGeom>
        </p:spPr>
      </p:pic>
      <p:sp>
        <p:nvSpPr>
          <p:cNvPr id="5" name="TextBox 4"/>
          <p:cNvSpPr txBox="1"/>
          <p:nvPr/>
        </p:nvSpPr>
        <p:spPr>
          <a:xfrm>
            <a:off x="525780" y="0"/>
            <a:ext cx="6072534" cy="523220"/>
          </a:xfrm>
          <a:prstGeom prst="rect">
            <a:avLst/>
          </a:prstGeom>
          <a:noFill/>
        </p:spPr>
        <p:txBody>
          <a:bodyPr wrap="square" rtlCol="0">
            <a:spAutoFit/>
          </a:bodyPr>
          <a:lstStyle/>
          <a:p>
            <a:r>
              <a:rPr lang="af-ZA" sz="2800" b="1" dirty="0" smtClean="0">
                <a:solidFill>
                  <a:srgbClr val="004264"/>
                </a:solidFill>
                <a:latin typeface="Arial"/>
                <a:cs typeface="Arial"/>
              </a:rPr>
              <a:t>Inhoud</a:t>
            </a:r>
            <a:endParaRPr lang="af-ZA" sz="2800" b="1" dirty="0">
              <a:solidFill>
                <a:srgbClr val="004264"/>
              </a:solidFill>
              <a:latin typeface="Arial"/>
              <a:cs typeface="Arial"/>
            </a:endParaRPr>
          </a:p>
        </p:txBody>
      </p:sp>
      <p:sp>
        <p:nvSpPr>
          <p:cNvPr id="6" name="Subtitle 2"/>
          <p:cNvSpPr>
            <a:spLocks noGrp="1"/>
          </p:cNvSpPr>
          <p:nvPr>
            <p:ph type="subTitle" idx="1"/>
          </p:nvPr>
        </p:nvSpPr>
        <p:spPr>
          <a:xfrm>
            <a:off x="607624" y="754674"/>
            <a:ext cx="7931926" cy="5943011"/>
          </a:xfrm>
        </p:spPr>
        <p:txBody>
          <a:bodyPr>
            <a:noAutofit/>
          </a:bodyPr>
          <a:lstStyle/>
          <a:p>
            <a:pPr marL="457200" indent="-457200" algn="l">
              <a:spcBef>
                <a:spcPts val="0"/>
              </a:spcBef>
            </a:pPr>
            <a:endParaRPr lang="af-ZA" sz="18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Prestasie-aanwysers</a:t>
            </a:r>
          </a:p>
          <a:p>
            <a:pPr marL="457200" indent="-457200" algn="l">
              <a:spcBef>
                <a:spcPts val="0"/>
              </a:spcBef>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Diensvlakke – Operasionele prestasie</a:t>
            </a:r>
          </a:p>
          <a:p>
            <a:pPr marL="457200" indent="-457200" algn="l">
              <a:spcBef>
                <a:spcPts val="0"/>
              </a:spcBef>
              <a:buFont typeface="Arial" pitchFamily="34" charset="0"/>
              <a:buChar char="•"/>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Styging van ledegelde in 2013 – Faktore wat stygings beïnvloed</a:t>
            </a:r>
          </a:p>
          <a:p>
            <a:pPr marL="457200" indent="-457200" algn="l">
              <a:spcBef>
                <a:spcPts val="0"/>
              </a:spcBef>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Produkveranderings</a:t>
            </a:r>
          </a:p>
          <a:p>
            <a:pPr marL="457200" indent="-457200" algn="l">
              <a:spcBef>
                <a:spcPts val="0"/>
              </a:spcBef>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Algemene voordeleveranderings</a:t>
            </a:r>
          </a:p>
          <a:p>
            <a:pPr marL="457200" indent="-457200" algn="l">
              <a:spcBef>
                <a:spcPts val="0"/>
              </a:spcBef>
              <a:buFont typeface="Arial" pitchFamily="34" charset="0"/>
              <a:buChar char="•"/>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Biometriese siftingstoetse</a:t>
            </a:r>
          </a:p>
          <a:p>
            <a:pPr marL="457200" indent="-457200" algn="l">
              <a:spcBef>
                <a:spcPts val="0"/>
              </a:spcBef>
              <a:buFont typeface="Arial" pitchFamily="34" charset="0"/>
              <a:buChar char="•"/>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Ortopediese en mediese toestelle (binne-hospitaal)</a:t>
            </a:r>
          </a:p>
          <a:p>
            <a:pPr marL="914400" lvl="1" indent="-457200" algn="l">
              <a:spcBef>
                <a:spcPts val="0"/>
              </a:spcBef>
              <a:buFont typeface="Arial" pitchFamily="34" charset="0"/>
              <a:buChar char="•"/>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Voordeleveranderinge per opsie</a:t>
            </a:r>
          </a:p>
          <a:p>
            <a:pPr marL="457200" indent="-457200" algn="l">
              <a:spcBef>
                <a:spcPts val="0"/>
              </a:spcBef>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Administrasie</a:t>
            </a:r>
          </a:p>
          <a:p>
            <a:pPr marL="457200" indent="-457200" algn="l">
              <a:spcBef>
                <a:spcPts val="0"/>
              </a:spcBef>
              <a:buFont typeface="Arial" pitchFamily="34" charset="0"/>
              <a:buChar char="•"/>
            </a:pPr>
            <a:endParaRPr lang="af-ZA" sz="1600" dirty="0" smtClean="0">
              <a:solidFill>
                <a:schemeClr val="tx1"/>
              </a:solidFill>
              <a:latin typeface="Arial" pitchFamily="34" charset="0"/>
              <a:cs typeface="Arial" pitchFamily="34" charset="0"/>
            </a:endParaRPr>
          </a:p>
          <a:p>
            <a:pPr marL="457200" indent="-457200" algn="l">
              <a:spcBef>
                <a:spcPts val="0"/>
              </a:spcBef>
              <a:buFont typeface="Arial" pitchFamily="34" charset="0"/>
              <a:buChar char="•"/>
            </a:pPr>
            <a:r>
              <a:rPr lang="af-ZA" sz="1600" dirty="0" smtClean="0">
                <a:solidFill>
                  <a:schemeClr val="tx1"/>
                </a:solidFill>
                <a:latin typeface="Arial" pitchFamily="34" charset="0"/>
                <a:cs typeface="Arial" pitchFamily="34" charset="0"/>
              </a:rPr>
              <a:t>Webtuiste</a:t>
            </a:r>
            <a:endParaRPr lang="af-ZA" sz="1600" dirty="0"/>
          </a:p>
        </p:txBody>
      </p:sp>
    </p:spTree>
    <p:extLst>
      <p:ext uri="{BB962C8B-B14F-4D97-AF65-F5344CB8AC3E}">
        <p14:creationId xmlns:p14="http://schemas.microsoft.com/office/powerpoint/2010/main" xmlns="" val="3050598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5" name="TextBox 4"/>
          <p:cNvSpPr txBox="1"/>
          <p:nvPr/>
        </p:nvSpPr>
        <p:spPr>
          <a:xfrm>
            <a:off x="306984"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Pace  ̶  Voordeleveranderings</a:t>
            </a:r>
            <a:endParaRPr lang="af-ZA" sz="2800" b="1" dirty="0">
              <a:solidFill>
                <a:srgbClr val="004264"/>
              </a:solidFill>
              <a:latin typeface="Arial"/>
              <a:cs typeface="Arial"/>
            </a:endParaRPr>
          </a:p>
        </p:txBody>
      </p:sp>
      <p:sp>
        <p:nvSpPr>
          <p:cNvPr id="6" name="Content Placeholder 2"/>
          <p:cNvSpPr txBox="1">
            <a:spLocks/>
          </p:cNvSpPr>
          <p:nvPr/>
        </p:nvSpPr>
        <p:spPr>
          <a:xfrm>
            <a:off x="457200" y="1600200"/>
            <a:ext cx="8229600" cy="49251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ZA" dirty="0"/>
          </a:p>
        </p:txBody>
      </p:sp>
      <p:sp>
        <p:nvSpPr>
          <p:cNvPr id="3" name="Rectangle 2"/>
          <p:cNvSpPr/>
          <p:nvPr/>
        </p:nvSpPr>
        <p:spPr>
          <a:xfrm>
            <a:off x="397751" y="664398"/>
            <a:ext cx="7740410" cy="5262979"/>
          </a:xfrm>
          <a:prstGeom prst="rect">
            <a:avLst/>
          </a:prstGeom>
        </p:spPr>
        <p:txBody>
          <a:bodyPr wrap="square">
            <a:spAutoFit/>
          </a:bodyPr>
          <a:lstStyle/>
          <a:p>
            <a:pPr marL="285750" indent="-285750">
              <a:buFont typeface="Arial" pitchFamily="34" charset="0"/>
              <a:buChar char="•"/>
            </a:pPr>
            <a:r>
              <a:rPr lang="af-ZA" sz="1400" b="1" dirty="0" smtClean="0">
                <a:latin typeface="Airial"/>
              </a:rPr>
              <a:t>Bydraestygings</a:t>
            </a:r>
          </a:p>
          <a:p>
            <a:r>
              <a:rPr lang="af-ZA" sz="1400" dirty="0" smtClean="0">
                <a:latin typeface="Airial"/>
              </a:rPr>
              <a:t>	</a:t>
            </a:r>
            <a:r>
              <a:rPr lang="af-ZA" sz="1400" b="1" dirty="0" smtClean="0">
                <a:latin typeface="Airial"/>
              </a:rPr>
              <a:t>Pace1	</a:t>
            </a:r>
            <a:r>
              <a:rPr lang="af-ZA" sz="1400" dirty="0" smtClean="0">
                <a:latin typeface="Airial"/>
              </a:rPr>
              <a:t>8,85%			</a:t>
            </a:r>
            <a:r>
              <a:rPr lang="af-ZA" sz="1400" b="1" dirty="0" smtClean="0">
                <a:latin typeface="Airial"/>
              </a:rPr>
              <a:t>Pace2	</a:t>
            </a:r>
            <a:r>
              <a:rPr lang="af-ZA" sz="1400" dirty="0" smtClean="0">
                <a:latin typeface="Airial"/>
              </a:rPr>
              <a:t> 9,5%</a:t>
            </a:r>
          </a:p>
          <a:p>
            <a:r>
              <a:rPr lang="af-ZA" sz="1400" dirty="0" smtClean="0">
                <a:latin typeface="Airial"/>
              </a:rPr>
              <a:t>	</a:t>
            </a:r>
            <a:r>
              <a:rPr lang="af-ZA" sz="1400" b="1" dirty="0" smtClean="0">
                <a:latin typeface="Airial"/>
              </a:rPr>
              <a:t>Pace3	</a:t>
            </a:r>
            <a:r>
              <a:rPr lang="af-ZA" sz="1400" dirty="0" smtClean="0">
                <a:latin typeface="Airial"/>
              </a:rPr>
              <a:t>8,9%			         </a:t>
            </a:r>
            <a:r>
              <a:rPr lang="af-ZA" sz="1400" b="1" dirty="0" smtClean="0">
                <a:latin typeface="Airial"/>
              </a:rPr>
              <a:t>Pace4	 </a:t>
            </a:r>
            <a:r>
              <a:rPr lang="af-ZA" sz="1400" dirty="0" smtClean="0">
                <a:latin typeface="Airial"/>
              </a:rPr>
              <a:t>8,85%</a:t>
            </a:r>
          </a:p>
          <a:p>
            <a:endParaRPr lang="af-ZA" sz="1400" dirty="0" smtClean="0">
              <a:latin typeface="Airial"/>
            </a:endParaRPr>
          </a:p>
          <a:p>
            <a:pPr marL="285750" indent="-285750">
              <a:buFont typeface="Arial" pitchFamily="34" charset="0"/>
              <a:buChar char="•"/>
            </a:pPr>
            <a:r>
              <a:rPr lang="af-ZA" sz="1400" dirty="0" smtClean="0">
                <a:latin typeface="Airial"/>
              </a:rPr>
              <a:t>Limiete met 7% verhoog, afgerond tot die naaste 100</a:t>
            </a:r>
          </a:p>
          <a:p>
            <a:endParaRPr lang="af-ZA" sz="1400" dirty="0" smtClean="0">
              <a:latin typeface="Airial"/>
            </a:endParaRPr>
          </a:p>
          <a:p>
            <a:pPr marL="285750" indent="-285750">
              <a:buFont typeface="Arial" pitchFamily="34" charset="0"/>
              <a:buChar char="•"/>
            </a:pPr>
            <a:r>
              <a:rPr lang="af-ZA" sz="1400" dirty="0" smtClean="0">
                <a:latin typeface="Arial"/>
                <a:cs typeface="Arial"/>
              </a:rPr>
              <a:t>'n Voordeel vir ortopediese en mediese toestelle tot binne-hospitaaldienste bygevoeg </a:t>
            </a:r>
          </a:p>
          <a:p>
            <a:pPr marL="285750" indent="-285750">
              <a:buFont typeface="Arial" pitchFamily="34" charset="0"/>
              <a:buChar char="•"/>
            </a:pPr>
            <a:endParaRPr lang="af-ZA" sz="1400" dirty="0" smtClean="0">
              <a:latin typeface="Arial"/>
              <a:cs typeface="Arial"/>
            </a:endParaRPr>
          </a:p>
          <a:p>
            <a:pPr marL="285750" indent="-285750">
              <a:buFont typeface="Arial" pitchFamily="34" charset="0"/>
              <a:buChar char="•"/>
            </a:pPr>
            <a:r>
              <a:rPr lang="af-ZA" sz="1400" dirty="0" smtClean="0">
                <a:latin typeface="Arial" pitchFamily="34" charset="0"/>
                <a:cs typeface="Arial" pitchFamily="34" charset="0"/>
              </a:rPr>
              <a:t>Biometriese en leefstyl-siftingstoetse by voorkomendesorg-voordele gevoeg</a:t>
            </a:r>
          </a:p>
          <a:p>
            <a:pPr marL="285750" indent="-285750"/>
            <a:endParaRPr lang="af-ZA" sz="1400" dirty="0" smtClean="0">
              <a:latin typeface="Airial"/>
            </a:endParaRPr>
          </a:p>
          <a:p>
            <a:pPr marL="285750" indent="-285750">
              <a:buFont typeface="Arial" pitchFamily="34" charset="0"/>
              <a:buChar char="•"/>
            </a:pPr>
            <a:r>
              <a:rPr lang="af-ZA" sz="1400" dirty="0" smtClean="0">
                <a:latin typeface="Airial"/>
              </a:rPr>
              <a:t>Oogkundige voordele wat deur </a:t>
            </a:r>
            <a:r>
              <a:rPr lang="af-ZA" sz="1400" dirty="0" smtClean="0">
                <a:solidFill>
                  <a:schemeClr val="tx1">
                    <a:lumMod val="95000"/>
                    <a:lumOff val="5000"/>
                  </a:schemeClr>
                </a:solidFill>
                <a:latin typeface="Arial" pitchFamily="34" charset="0"/>
                <a:cs typeface="Arial" pitchFamily="34" charset="0"/>
              </a:rPr>
              <a:t>kapitasie aan voorkeur-verskaffernetwerk (VVN) befonds word, tot die reeks Pace-opsies bygevoeg</a:t>
            </a:r>
            <a:endParaRPr lang="af-ZA" sz="1400" dirty="0" smtClean="0">
              <a:latin typeface="Airial"/>
            </a:endParaRPr>
          </a:p>
          <a:p>
            <a:pPr marL="285750" indent="-285750">
              <a:buFont typeface="Arial" pitchFamily="34" charset="0"/>
              <a:buChar char="•"/>
            </a:pPr>
            <a:endParaRPr lang="af-ZA" sz="1400" dirty="0" smtClean="0">
              <a:latin typeface="Airial"/>
            </a:endParaRPr>
          </a:p>
          <a:p>
            <a:pPr marL="285750" indent="-285750">
              <a:buFont typeface="Arial" pitchFamily="34" charset="0"/>
              <a:buChar char="•"/>
            </a:pPr>
            <a:r>
              <a:rPr lang="af-ZA" sz="1400" dirty="0" smtClean="0">
                <a:latin typeface="Airial"/>
              </a:rPr>
              <a:t>Dag-tot-dag algehele limiete by Pace1, Pace2 en Pace4 aangepas om oogkundige voordele te akkommodeer</a:t>
            </a:r>
          </a:p>
          <a:p>
            <a:pPr marL="285750" indent="-285750">
              <a:buFont typeface="Arial" pitchFamily="34" charset="0"/>
              <a:buChar char="•"/>
            </a:pPr>
            <a:endParaRPr lang="af-ZA" sz="1400" dirty="0" smtClean="0">
              <a:latin typeface="Airial"/>
            </a:endParaRPr>
          </a:p>
          <a:p>
            <a:pPr marL="285750" indent="-285750">
              <a:buFont typeface="Arial" pitchFamily="34" charset="0"/>
              <a:buChar char="•"/>
            </a:pPr>
            <a:r>
              <a:rPr lang="af-ZA" sz="1400" dirty="0" smtClean="0">
                <a:latin typeface="Airial"/>
              </a:rPr>
              <a:t>Binne-hospitaalbybetalings uit Pace4 verwyder</a:t>
            </a:r>
          </a:p>
          <a:p>
            <a:pPr marL="285750" indent="-285750">
              <a:buFont typeface="Arial" pitchFamily="34" charset="0"/>
              <a:buChar char="•"/>
            </a:pPr>
            <a:endParaRPr lang="af-ZA" sz="1400" dirty="0" smtClean="0">
              <a:latin typeface="Airial"/>
            </a:endParaRPr>
          </a:p>
          <a:p>
            <a:pPr marL="285750" indent="-285750">
              <a:buFont typeface="Arial" pitchFamily="34" charset="0"/>
              <a:buChar char="•"/>
            </a:pPr>
            <a:r>
              <a:rPr lang="af-ZA" sz="1400" dirty="0" smtClean="0">
                <a:latin typeface="Airial"/>
              </a:rPr>
              <a:t>Sublimiete op gehoortoestelle met meer as 7% verhoog en limiete op Pace2, 3 en 4 voortaan jaarliks in plaas van elke 48 maande beskikbaar </a:t>
            </a:r>
          </a:p>
          <a:p>
            <a:pPr marL="285750" indent="-285750">
              <a:buFont typeface="Arial" pitchFamily="34" charset="0"/>
              <a:buChar char="•"/>
            </a:pPr>
            <a:endParaRPr lang="af-ZA" sz="1400" dirty="0" smtClean="0">
              <a:latin typeface="Airial"/>
            </a:endParaRPr>
          </a:p>
          <a:p>
            <a:pPr marL="285750" indent="-285750">
              <a:buFont typeface="Arial" pitchFamily="34" charset="0"/>
              <a:buChar char="•"/>
            </a:pPr>
            <a:r>
              <a:rPr lang="af-ZA" sz="1400" dirty="0" smtClean="0">
                <a:latin typeface="Airial"/>
              </a:rPr>
              <a:t>Strukturele veranderinge aan Pace3 aangebring: Sommige buite-hospitaalvoordele word eers uit jaarlikse MSR betaal. Wanneer jaarlikse spaarrekening uitgeput is, word skemavoordele betaal tot met die gemelde limiete.</a:t>
            </a:r>
            <a:endParaRPr lang="af-ZA" sz="1400" dirty="0">
              <a:latin typeface="Airial"/>
            </a:endParaRPr>
          </a:p>
        </p:txBody>
      </p:sp>
    </p:spTree>
    <p:extLst>
      <p:ext uri="{BB962C8B-B14F-4D97-AF65-F5344CB8AC3E}">
        <p14:creationId xmlns:p14="http://schemas.microsoft.com/office/powerpoint/2010/main" xmlns="" val="1725132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23121"/>
            <a:ext cx="9140825" cy="6858001"/>
          </a:xfrm>
          <a:prstGeom prst="rect">
            <a:avLst/>
          </a:prstGeom>
        </p:spPr>
      </p:pic>
      <p:sp>
        <p:nvSpPr>
          <p:cNvPr id="3" name="TextBox 2"/>
          <p:cNvSpPr txBox="1"/>
          <p:nvPr/>
        </p:nvSpPr>
        <p:spPr>
          <a:xfrm>
            <a:off x="349768" y="0"/>
            <a:ext cx="8727120" cy="523220"/>
          </a:xfrm>
          <a:prstGeom prst="rect">
            <a:avLst/>
          </a:prstGeom>
          <a:noFill/>
        </p:spPr>
        <p:txBody>
          <a:bodyPr wrap="square" rtlCol="0">
            <a:spAutoFit/>
          </a:bodyPr>
          <a:lstStyle/>
          <a:p>
            <a:r>
              <a:rPr lang="af-ZA" sz="2800" b="1" dirty="0" smtClean="0">
                <a:solidFill>
                  <a:srgbClr val="004264"/>
                </a:solidFill>
                <a:latin typeface="Arial"/>
                <a:cs typeface="Arial"/>
              </a:rPr>
              <a:t>Voorkeurverskaffernetwerk: Oogkundige Voordele</a:t>
            </a:r>
            <a:endParaRPr lang="af-ZA" sz="2800" b="1" dirty="0">
              <a:solidFill>
                <a:srgbClr val="004264"/>
              </a:solidFill>
              <a:latin typeface="Arial"/>
              <a:cs typeface="Arial"/>
            </a:endParaRPr>
          </a:p>
        </p:txBody>
      </p:sp>
      <p:sp>
        <p:nvSpPr>
          <p:cNvPr id="2" name="Rectangle 1"/>
          <p:cNvSpPr/>
          <p:nvPr/>
        </p:nvSpPr>
        <p:spPr>
          <a:xfrm>
            <a:off x="349768" y="732824"/>
            <a:ext cx="8592896" cy="4278094"/>
          </a:xfrm>
          <a:prstGeom prst="rect">
            <a:avLst/>
          </a:prstGeom>
        </p:spPr>
        <p:txBody>
          <a:bodyPr wrap="square">
            <a:spAutoFit/>
          </a:bodyPr>
          <a:lstStyle/>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r>
              <a:rPr lang="af-ZA" dirty="0" smtClean="0">
                <a:latin typeface="Arial" pitchFamily="34" charset="0"/>
                <a:cs typeface="Arial" pitchFamily="34" charset="0"/>
              </a:rPr>
              <a:t>Beat3, Pace1, Pace2, Pace3 en Pace4</a:t>
            </a:r>
          </a:p>
          <a:p>
            <a:pPr marL="285750" lvl="0" indent="-285750"/>
            <a:endParaRPr lang="af-ZA" dirty="0" smtClean="0">
              <a:latin typeface="Arial" pitchFamily="34" charset="0"/>
              <a:cs typeface="Arial" pitchFamily="34" charset="0"/>
            </a:endParaRPr>
          </a:p>
          <a:p>
            <a:pPr marL="285750" lvl="0" indent="-285750">
              <a:buFont typeface="Arial" pitchFamily="34" charset="0"/>
              <a:buChar char="•"/>
            </a:pPr>
            <a:r>
              <a:rPr lang="af-ZA" dirty="0" smtClean="0">
                <a:latin typeface="Arial" pitchFamily="34" charset="0"/>
                <a:cs typeface="Arial" pitchFamily="34" charset="0"/>
              </a:rPr>
              <a:t>Teen koste – by Voorkeurverskaffernetwerk (VVN) se verskaffer</a:t>
            </a:r>
          </a:p>
          <a:p>
            <a:pPr marL="285750" lvl="0" indent="-285750"/>
            <a:r>
              <a:rPr lang="af-ZA" dirty="0" smtClean="0">
                <a:latin typeface="Arial" pitchFamily="34" charset="0"/>
                <a:cs typeface="Arial" pitchFamily="34" charset="0"/>
              </a:rPr>
              <a:t>	(web, telefoon)</a:t>
            </a:r>
          </a:p>
          <a:p>
            <a:pPr lvl="0"/>
            <a:r>
              <a:rPr lang="af-ZA" dirty="0" smtClean="0">
                <a:latin typeface="Arial" pitchFamily="34" charset="0"/>
                <a:cs typeface="Arial" pitchFamily="34" charset="0"/>
              </a:rPr>
              <a:t>		Oogtoets</a:t>
            </a:r>
          </a:p>
          <a:p>
            <a:pPr lvl="0"/>
            <a:r>
              <a:rPr lang="af-ZA" dirty="0" smtClean="0">
                <a:latin typeface="Arial" pitchFamily="34" charset="0"/>
                <a:cs typeface="Arial" pitchFamily="34" charset="0"/>
              </a:rPr>
              <a:t>		Bril</a:t>
            </a:r>
          </a:p>
          <a:p>
            <a:pPr>
              <a:tabLst>
                <a:tab pos="896938" algn="l"/>
                <a:tab pos="1165225" algn="l"/>
              </a:tabLst>
            </a:pPr>
            <a:r>
              <a:rPr lang="af-ZA" dirty="0" smtClean="0">
                <a:latin typeface="Arial" pitchFamily="34" charset="0"/>
                <a:cs typeface="Arial" pitchFamily="34" charset="0"/>
              </a:rPr>
              <a:t>	- 	Keuse tussen </a:t>
            </a:r>
            <a:r>
              <a:rPr lang="af-ZA" dirty="0" smtClean="0">
                <a:latin typeface="Arial"/>
                <a:cs typeface="Arial"/>
              </a:rPr>
              <a:t>'n stel </a:t>
            </a:r>
            <a:r>
              <a:rPr lang="af-ZA" dirty="0" smtClean="0">
                <a:latin typeface="Arial" pitchFamily="34" charset="0"/>
                <a:cs typeface="Arial" pitchFamily="34" charset="0"/>
              </a:rPr>
              <a:t>Clear Aquity-enkelvisielense of </a:t>
            </a:r>
            <a:r>
              <a:rPr lang="af-ZA" dirty="0" smtClean="0">
                <a:latin typeface="Arial"/>
                <a:cs typeface="Arial"/>
              </a:rPr>
              <a:t>'n stel</a:t>
            </a:r>
            <a:r>
              <a:rPr lang="af-ZA" dirty="0" smtClean="0">
                <a:latin typeface="Arial" pitchFamily="34" charset="0"/>
                <a:cs typeface="Arial" pitchFamily="34" charset="0"/>
              </a:rPr>
              <a:t> Clear 		Aquity-bifokale lense of </a:t>
            </a:r>
            <a:r>
              <a:rPr lang="af-ZA" dirty="0" smtClean="0">
                <a:latin typeface="Arial"/>
                <a:cs typeface="Arial"/>
              </a:rPr>
              <a:t> 'n stel </a:t>
            </a:r>
            <a:r>
              <a:rPr lang="af-ZA" dirty="0" smtClean="0">
                <a:latin typeface="Arial" pitchFamily="34" charset="0"/>
                <a:cs typeface="Arial" pitchFamily="34" charset="0"/>
              </a:rPr>
              <a:t>Clear Aquity-multifokale lense</a:t>
            </a:r>
          </a:p>
          <a:p>
            <a:pPr lvl="0"/>
            <a:r>
              <a:rPr lang="af-ZA" dirty="0" smtClean="0">
                <a:latin typeface="Arial" pitchFamily="34" charset="0"/>
                <a:cs typeface="Arial" pitchFamily="34" charset="0"/>
              </a:rPr>
              <a:t>		Kontaklense</a:t>
            </a:r>
          </a:p>
          <a:p>
            <a:pPr lvl="0">
              <a:tabLst>
                <a:tab pos="896938" algn="l"/>
                <a:tab pos="1165225" algn="l"/>
              </a:tabLst>
            </a:pPr>
            <a:r>
              <a:rPr lang="af-ZA" dirty="0" smtClean="0">
                <a:latin typeface="Arial" pitchFamily="34" charset="0"/>
                <a:cs typeface="Arial" pitchFamily="34" charset="0"/>
              </a:rPr>
              <a:t>	- 	Beperk tot vasgestelde bedrae – soos vir elke opsie gelys</a:t>
            </a:r>
          </a:p>
          <a:p>
            <a:pPr marL="342900" lvl="0" indent="-342900">
              <a:buFont typeface="Arial" pitchFamily="34" charset="0"/>
              <a:buChar char="•"/>
            </a:pPr>
            <a:endParaRPr lang="af-ZA" dirty="0" smtClean="0">
              <a:latin typeface="Arial" pitchFamily="34" charset="0"/>
              <a:cs typeface="Arial" pitchFamily="34" charset="0"/>
            </a:endParaRPr>
          </a:p>
          <a:p>
            <a:pPr marL="342900" lvl="0" indent="-342900">
              <a:buFont typeface="Arial" pitchFamily="34" charset="0"/>
              <a:buChar char="•"/>
            </a:pPr>
            <a:r>
              <a:rPr lang="af-ZA" dirty="0" smtClean="0">
                <a:latin typeface="Arial" pitchFamily="34" charset="0"/>
                <a:cs typeface="Arial" pitchFamily="34" charset="0"/>
              </a:rPr>
              <a:t>Besonderhede – per opsie uiteengesit</a:t>
            </a:r>
          </a:p>
          <a:p>
            <a:pPr marL="285750" lvl="0" indent="-285750">
              <a:buFont typeface="Arial" pitchFamily="34" charset="0"/>
              <a:buChar char="•"/>
            </a:pPr>
            <a:endParaRPr lang="af-ZA" dirty="0" smtClean="0">
              <a:latin typeface="Arial" pitchFamily="34" charset="0"/>
              <a:cs typeface="Arial" pitchFamily="34" charset="0"/>
            </a:endParaRPr>
          </a:p>
          <a:p>
            <a:pPr marL="285750" lvl="0" indent="-285750"/>
            <a:endParaRPr lang="af-ZA" dirty="0">
              <a:latin typeface="Arial" pitchFamily="34" charset="0"/>
              <a:cs typeface="Arial" pitchFamily="34" charset="0"/>
            </a:endParaRPr>
          </a:p>
        </p:txBody>
      </p:sp>
      <p:pic>
        <p:nvPicPr>
          <p:cNvPr id="6"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39977" y="2456967"/>
            <a:ext cx="207367" cy="293467"/>
          </a:xfrm>
          <a:prstGeom prst="rect">
            <a:avLst/>
          </a:prstGeom>
          <a:noFill/>
        </p:spPr>
      </p:pic>
      <p:pic>
        <p:nvPicPr>
          <p:cNvPr id="8"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47988" y="2169222"/>
            <a:ext cx="203324" cy="287745"/>
          </a:xfrm>
          <a:prstGeom prst="rect">
            <a:avLst/>
          </a:prstGeom>
          <a:noFill/>
        </p:spPr>
      </p:pic>
      <p:pic>
        <p:nvPicPr>
          <p:cNvPr id="9"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164437" y="3271938"/>
            <a:ext cx="191346" cy="270794"/>
          </a:xfrm>
          <a:prstGeom prst="rect">
            <a:avLst/>
          </a:prstGeom>
          <a:noFill/>
        </p:spPr>
      </p:pic>
    </p:spTree>
    <p:extLst>
      <p:ext uri="{BB962C8B-B14F-4D97-AF65-F5344CB8AC3E}">
        <p14:creationId xmlns:p14="http://schemas.microsoft.com/office/powerpoint/2010/main" xmlns="" val="172794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3"/>
            <a:ext cx="9140825" cy="685800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636857789"/>
              </p:ext>
            </p:extLst>
          </p:nvPr>
        </p:nvGraphicFramePr>
        <p:xfrm>
          <a:off x="1122246" y="4090624"/>
          <a:ext cx="6718734" cy="1569680"/>
        </p:xfrm>
        <a:graphic>
          <a:graphicData uri="http://schemas.openxmlformats.org/drawingml/2006/table">
            <a:tbl>
              <a:tblPr/>
              <a:tblGrid>
                <a:gridCol w="6718734"/>
              </a:tblGrid>
              <a:tr h="1431925">
                <a:tc>
                  <a:txBody>
                    <a:bodyPr/>
                    <a:lstStyle/>
                    <a:p>
                      <a:pPr fontAlgn="t">
                        <a:lnSpc>
                          <a:spcPct val="100000"/>
                        </a:lnSpc>
                        <a:spcBef>
                          <a:spcPts val="0"/>
                        </a:spcBef>
                        <a:spcAft>
                          <a:spcPts val="0"/>
                        </a:spcAft>
                        <a:tabLst>
                          <a:tab pos="1884363" algn="l"/>
                        </a:tabLst>
                      </a:pPr>
                      <a:r>
                        <a:rPr lang="af-ZA" sz="1200" b="1" noProof="0" dirty="0" smtClean="0">
                          <a:latin typeface=""/>
                        </a:rPr>
                        <a:t>100% van Bestmed-tarief:             Onbeperk – Enige privaathospitaal</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Sublimiete:                                     </a:t>
                      </a:r>
                      <a:r>
                        <a:rPr kumimoji="0" lang="af-ZA" sz="1200" b="0" i="0" u="none" strike="noStrike" cap="none" normalizeH="0" baseline="0" noProof="0" dirty="0" smtClean="0">
                          <a:ln>
                            <a:noFill/>
                          </a:ln>
                          <a:solidFill>
                            <a:srgbClr val="000000"/>
                          </a:solidFill>
                          <a:effectLst/>
                          <a:latin typeface="Arial"/>
                          <a:ea typeface="ＭＳ Ｐゴシック" charset="0"/>
                          <a:cs typeface="Arial" charset="0"/>
                        </a:rPr>
                        <a:t>Spesifieke voordele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0"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Geen bybetalings nie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Uitsluitings:                                   </a:t>
                      </a:r>
                      <a:r>
                        <a:rPr kumimoji="0" lang="af-ZA" sz="1200" b="0" i="0" u="none" strike="noStrike" cap="none" normalizeH="0" baseline="0" noProof="0" dirty="0" smtClean="0">
                          <a:ln>
                            <a:noFill/>
                          </a:ln>
                          <a:solidFill>
                            <a:srgbClr val="000000"/>
                          </a:solidFill>
                          <a:effectLst/>
                          <a:latin typeface="Arial"/>
                          <a:ea typeface="ＭＳ Ｐゴシック" charset="0"/>
                          <a:cs typeface="Arial" charset="0"/>
                        </a:rPr>
                        <a:t>Gewrigsvervangings (slegs betaal in geval van VMV)</a:t>
                      </a:r>
                    </a:p>
                    <a:p>
                      <a:pPr fontAlgn="t">
                        <a:lnSpc>
                          <a:spcPct val="100000"/>
                        </a:lnSpc>
                        <a:spcBef>
                          <a:spcPts val="0"/>
                        </a:spcBef>
                        <a:spcAft>
                          <a:spcPts val="0"/>
                        </a:spcAft>
                      </a:pPr>
                      <a:endParaRPr lang="af-ZA" sz="500" noProof="0" dirty="0" smtClean="0">
                        <a:latin typeface=""/>
                      </a:endParaRPr>
                    </a:p>
                    <a:p>
                      <a:pPr fontAlgn="t">
                        <a:lnSpc>
                          <a:spcPct val="100000"/>
                        </a:lnSpc>
                        <a:spcBef>
                          <a:spcPts val="0"/>
                        </a:spcBef>
                        <a:spcAft>
                          <a:spcPts val="0"/>
                        </a:spcAft>
                      </a:pPr>
                      <a:r>
                        <a:rPr lang="af-ZA" sz="1200" noProof="0" dirty="0" smtClean="0">
                          <a:latin typeface=""/>
                        </a:rPr>
                        <a:t>Onbeperkte voordele vir ortopediese en mediese toestelle</a:t>
                      </a:r>
                    </a:p>
                    <a:p>
                      <a:pPr fontAlgn="t">
                        <a:lnSpc>
                          <a:spcPct val="100000"/>
                        </a:lnSpc>
                        <a:spcBef>
                          <a:spcPts val="0"/>
                        </a:spcBef>
                        <a:spcAft>
                          <a:spcPts val="0"/>
                        </a:spcAft>
                      </a:pPr>
                      <a:endParaRPr lang="af-ZA" sz="500" noProof="0" dirty="0" smtClean="0">
                        <a:latin typeface=""/>
                      </a:endParaRPr>
                    </a:p>
                    <a:p>
                      <a:pPr fontAlgn="t">
                        <a:lnSpc>
                          <a:spcPct val="100000"/>
                        </a:lnSpc>
                        <a:spcBef>
                          <a:spcPts val="0"/>
                        </a:spcBef>
                        <a:spcAft>
                          <a:spcPts val="0"/>
                        </a:spcAft>
                      </a:pPr>
                      <a:r>
                        <a:rPr lang="af-ZA" sz="1200" b="1" noProof="0" dirty="0" smtClean="0">
                          <a:latin typeface=""/>
                        </a:rPr>
                        <a:t>Noodgevalle:                                  </a:t>
                      </a:r>
                      <a:r>
                        <a:rPr lang="af-ZA" sz="1200" b="0" noProof="0" dirty="0" smtClean="0">
                          <a:solidFill>
                            <a:srgbClr val="000000"/>
                          </a:solidFill>
                          <a:latin typeface="Arial"/>
                          <a:ea typeface="ＭＳ Ｐゴシック" charset="0"/>
                          <a:cs typeface="Arial" charset="0"/>
                        </a:rPr>
                        <a:t>ER24/Internasionale reisdekking</a:t>
                      </a:r>
                      <a:endParaRPr lang="af-ZA" sz="1200" b="0" noProof="0" dirty="0" smtClean="0">
                        <a:latin typeface=""/>
                      </a:endParaRPr>
                    </a:p>
                  </a:txBody>
                  <a:tcPr marT="45700" marB="45700" horzOverflow="overflow">
                    <a:lnL>
                      <a:noFill/>
                    </a:lnL>
                    <a:lnR>
                      <a:noFill/>
                    </a:lnR>
                    <a:lnT>
                      <a:noFill/>
                    </a:lnT>
                    <a:lnB>
                      <a:noFill/>
                    </a:lnB>
                    <a:lnTlToBr>
                      <a:noFill/>
                    </a:lnTlToBr>
                    <a:lnBlToTr>
                      <a:noFill/>
                    </a:lnBlToTr>
                    <a:noFill/>
                  </a:tcPr>
                </a:tc>
              </a:tr>
            </a:tbl>
          </a:graphicData>
        </a:graphic>
      </p:graphicFrame>
      <p:sp>
        <p:nvSpPr>
          <p:cNvPr id="6" name="Rectangle 5"/>
          <p:cNvSpPr/>
          <p:nvPr/>
        </p:nvSpPr>
        <p:spPr>
          <a:xfrm>
            <a:off x="734346" y="4090624"/>
            <a:ext cx="71437" cy="1569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822842845"/>
              </p:ext>
            </p:extLst>
          </p:nvPr>
        </p:nvGraphicFramePr>
        <p:xfrm>
          <a:off x="1019874" y="2406926"/>
          <a:ext cx="4619000" cy="1463676"/>
        </p:xfrm>
        <a:graphic>
          <a:graphicData uri="http://schemas.openxmlformats.org/drawingml/2006/table">
            <a:tbl>
              <a:tblPr/>
              <a:tblGrid>
                <a:gridCol w="4619000"/>
              </a:tblGrid>
              <a:tr h="731838">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fontAlgn="t"/>
                      <a:r>
                        <a:rPr lang="af-ZA" sz="1200" noProof="0" dirty="0" smtClean="0">
                          <a:latin typeface=""/>
                        </a:rPr>
                        <a:t>  &gt;   35% bybetaling vir nie-formulariummedisyne</a:t>
                      </a:r>
                    </a:p>
                  </a:txBody>
                  <a:tcPr marT="45714" marB="45714" horzOverflow="overflow">
                    <a:lnL>
                      <a:noFill/>
                    </a:lnL>
                    <a:lnR>
                      <a:noFill/>
                    </a:lnR>
                    <a:lnT>
                      <a:noFill/>
                    </a:lnT>
                    <a:lnB>
                      <a:noFill/>
                    </a:lnB>
                    <a:lnTlToBr>
                      <a:noFill/>
                    </a:lnTlToBr>
                    <a:lnBlToTr>
                      <a:noFill/>
                    </a:lnBlToTr>
                    <a:noFill/>
                  </a:tcPr>
                </a:tc>
              </a:tr>
              <a:tr h="731838">
                <a:tc>
                  <a:txBody>
                    <a:bodyPr/>
                    <a:lstStyle/>
                    <a:p>
                      <a:pPr fontAlgn="t"/>
                      <a:r>
                        <a:rPr lang="af-ZA" sz="1200" b="1" noProof="0" dirty="0" smtClean="0">
                          <a:latin typeface=""/>
                        </a:rPr>
                        <a:t>Nie-CSL-chroniese toestande</a:t>
                      </a:r>
                      <a:endParaRPr lang="af-ZA" sz="12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15 toestande gedek teen 85% van Bestmed-tarief</a:t>
                      </a:r>
                      <a:endParaRPr kumimoji="0" lang="af-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Beperk tot:  </a:t>
                      </a:r>
                      <a:r>
                        <a:rPr kumimoji="0" lang="af-ZA" sz="1200" b="1" i="0" u="none" strike="noStrike" cap="none" normalizeH="0" baseline="0" dirty="0" smtClean="0">
                          <a:ln>
                            <a:noFill/>
                          </a:ln>
                          <a:solidFill>
                            <a:schemeClr val="tx1"/>
                          </a:solidFill>
                          <a:effectLst/>
                          <a:latin typeface="Arial"/>
                          <a:ea typeface="ＭＳ Ｐゴシック" charset="0"/>
                          <a:cs typeface="Arial" charset="0"/>
                        </a:rPr>
                        <a:t>L   R5 900     L1+   R11 800</a:t>
                      </a:r>
                      <a:endParaRPr kumimoji="0" lang="af-ZA" sz="1200" b="1" i="0" u="none" strike="noStrike" cap="none" normalizeH="0" baseline="0" dirty="0">
                        <a:ln>
                          <a:noFill/>
                        </a:ln>
                        <a:solidFill>
                          <a:schemeClr val="tx1"/>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sp>
        <p:nvSpPr>
          <p:cNvPr id="11" name="Rectangle 10"/>
          <p:cNvSpPr/>
          <p:nvPr/>
        </p:nvSpPr>
        <p:spPr>
          <a:xfrm>
            <a:off x="745554" y="593364"/>
            <a:ext cx="71437" cy="3340100"/>
          </a:xfrm>
          <a:prstGeom prst="rect">
            <a:avLst/>
          </a:prstGeom>
          <a:gradFill flip="none" rotWithShape="1">
            <a:gsLst>
              <a:gs pos="0">
                <a:srgbClr val="E46C0A"/>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2" name="TextBox 1"/>
          <p:cNvSpPr txBox="1"/>
          <p:nvPr/>
        </p:nvSpPr>
        <p:spPr>
          <a:xfrm>
            <a:off x="530395" y="0"/>
            <a:ext cx="1972988"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71402383"/>
              </p:ext>
            </p:extLst>
          </p:nvPr>
        </p:nvGraphicFramePr>
        <p:xfrm>
          <a:off x="920814" y="783039"/>
          <a:ext cx="4619000" cy="1524014"/>
        </p:xfrm>
        <a:graphic>
          <a:graphicData uri="http://schemas.openxmlformats.org/drawingml/2006/table">
            <a:tbl>
              <a:tblPr firstRow="1" bandRow="1">
                <a:effectLst/>
                <a:tableStyleId>{5C22544A-7EE6-4342-B048-85BDC9FD1C3A}</a:tableStyleId>
              </a:tblPr>
              <a:tblGrid>
                <a:gridCol w="4619000"/>
              </a:tblGrid>
              <a:tr h="11585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200" b="1" noProof="0" dirty="0" smtClean="0">
                          <a:solidFill>
                            <a:prstClr val="black"/>
                          </a:solidFill>
                          <a:latin typeface=""/>
                        </a:rPr>
                        <a:t>Onderworpe aan fondse beskikbaar in maandelikse MSR, daarna Skemavoordeel</a:t>
                      </a:r>
                      <a:endParaRPr lang="af-ZA" sz="1200" b="1" noProof="0" dirty="0" smtClean="0">
                        <a:solidFill>
                          <a:schemeClr val="tx1"/>
                        </a:solidFill>
                        <a:latin typeface="Arial"/>
                      </a:endParaRPr>
                    </a:p>
                    <a:p>
                      <a:r>
                        <a:rPr lang="af-ZA" sz="1200" b="0" noProof="0" dirty="0" smtClean="0">
                          <a:solidFill>
                            <a:schemeClr val="tx1"/>
                          </a:solidFill>
                          <a:latin typeface="Arial"/>
                        </a:rPr>
                        <a:t>HL     R5 712 per jaar / R476 per maand</a:t>
                      </a:r>
                    </a:p>
                    <a:p>
                      <a:r>
                        <a:rPr lang="af-ZA" sz="1200" b="0" noProof="0" dirty="0" smtClean="0">
                          <a:solidFill>
                            <a:schemeClr val="tx1"/>
                          </a:solidFill>
                          <a:latin typeface="Arial"/>
                        </a:rPr>
                        <a:t>VA     R4 008 </a:t>
                      </a:r>
                      <a:r>
                        <a:rPr lang="af-ZA" sz="1200" b="0" baseline="0" noProof="0" dirty="0" smtClean="0">
                          <a:solidFill>
                            <a:schemeClr val="tx1"/>
                          </a:solidFill>
                          <a:latin typeface="Arial"/>
                        </a:rPr>
                        <a:t>per </a:t>
                      </a:r>
                      <a:r>
                        <a:rPr lang="af-ZA" sz="1200" b="0" noProof="0" dirty="0" smtClean="0">
                          <a:solidFill>
                            <a:schemeClr val="tx1"/>
                          </a:solidFill>
                          <a:latin typeface="Arial"/>
                        </a:rPr>
                        <a:t>jaar </a:t>
                      </a:r>
                      <a:r>
                        <a:rPr lang="af-ZA" sz="1200" b="0" baseline="0" noProof="0" dirty="0" smtClean="0">
                          <a:solidFill>
                            <a:schemeClr val="tx1"/>
                          </a:solidFill>
                          <a:latin typeface="Arial"/>
                        </a:rPr>
                        <a:t>/ R334 per </a:t>
                      </a:r>
                      <a:r>
                        <a:rPr lang="af-ZA" sz="1200" b="0" noProof="0" dirty="0" smtClean="0">
                          <a:solidFill>
                            <a:schemeClr val="tx1"/>
                          </a:solidFill>
                          <a:latin typeface="Arial"/>
                        </a:rPr>
                        <a:t>maand</a:t>
                      </a:r>
                    </a:p>
                    <a:p>
                      <a:r>
                        <a:rPr lang="af-ZA" sz="1200" b="0" noProof="0" dirty="0" smtClean="0">
                          <a:solidFill>
                            <a:schemeClr val="tx1"/>
                          </a:solidFill>
                          <a:latin typeface="Arial"/>
                        </a:rPr>
                        <a:t>KA     R1</a:t>
                      </a:r>
                      <a:r>
                        <a:rPr lang="af-ZA" sz="1200" b="0" baseline="0" noProof="0" dirty="0" smtClean="0">
                          <a:solidFill>
                            <a:schemeClr val="tx1"/>
                          </a:solidFill>
                          <a:latin typeface="Arial"/>
                        </a:rPr>
                        <a:t> 440 per </a:t>
                      </a:r>
                      <a:r>
                        <a:rPr lang="af-ZA" sz="1200" b="0" noProof="0" dirty="0" smtClean="0">
                          <a:solidFill>
                            <a:schemeClr val="tx1"/>
                          </a:solidFill>
                          <a:latin typeface="Arial"/>
                        </a:rPr>
                        <a:t>jaar </a:t>
                      </a:r>
                      <a:r>
                        <a:rPr lang="af-ZA" sz="1200" b="0" baseline="0" noProof="0" dirty="0" smtClean="0">
                          <a:solidFill>
                            <a:schemeClr val="tx1"/>
                          </a:solidFill>
                          <a:latin typeface="Arial"/>
                        </a:rPr>
                        <a:t>/ R120 per </a:t>
                      </a:r>
                      <a:r>
                        <a:rPr lang="af-ZA" sz="1200" b="0" noProof="0" dirty="0" smtClean="0">
                          <a:solidFill>
                            <a:schemeClr val="tx1"/>
                          </a:solidFill>
                          <a:latin typeface="Arial"/>
                        </a:rPr>
                        <a:t>maand</a:t>
                      </a:r>
                      <a:endParaRPr lang="af-ZA" sz="1200" b="0" baseline="0" noProof="0" dirty="0" smtClean="0">
                        <a:solidFill>
                          <a:schemeClr val="tx1"/>
                        </a:solidFill>
                        <a:latin typeface="Arial"/>
                      </a:endParaRPr>
                    </a:p>
                    <a:p>
                      <a:pPr marL="0" marR="0" indent="0" algn="l" defTabSz="914400" rtl="0" eaLnBrk="1" fontAlgn="auto" latinLnBrk="0" hangingPunct="1">
                        <a:lnSpc>
                          <a:spcPct val="100000"/>
                        </a:lnSpc>
                        <a:spcBef>
                          <a:spcPts val="1200"/>
                        </a:spcBef>
                        <a:spcAft>
                          <a:spcPts val="0"/>
                        </a:spcAft>
                        <a:buClrTx/>
                        <a:buSzTx/>
                        <a:buFontTx/>
                        <a:buNone/>
                        <a:tabLst/>
                        <a:defRPr/>
                      </a:pPr>
                      <a:r>
                        <a:rPr lang="af-ZA" sz="1200" b="1" noProof="0" dirty="0" smtClean="0">
                          <a:solidFill>
                            <a:schemeClr val="tx1"/>
                          </a:solidFill>
                          <a:latin typeface="Arial"/>
                        </a:rPr>
                        <a:t>Dag-tot-dagvoordele:  </a:t>
                      </a:r>
                      <a:r>
                        <a:rPr lang="af-ZA" sz="1200" b="1" baseline="0" noProof="0" dirty="0" smtClean="0">
                          <a:solidFill>
                            <a:schemeClr val="tx1"/>
                          </a:solidFill>
                          <a:latin typeface="Arial"/>
                        </a:rPr>
                        <a:t> L R6 900       L1+   R13 800 </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b="1" baseline="0" noProof="0" dirty="0" smtClean="0">
                          <a:solidFill>
                            <a:schemeClr val="tx1"/>
                          </a:solidFill>
                          <a:latin typeface="Arial"/>
                        </a:rPr>
                        <a:t>(Sublimiete geld)</a:t>
                      </a:r>
                      <a:endParaRPr lang="af-ZA" sz="1200" b="1" noProof="0"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9" name="TextBox 18"/>
          <p:cNvSpPr txBox="1">
            <a:spLocks noChangeArrowheads="1"/>
          </p:cNvSpPr>
          <p:nvPr/>
        </p:nvSpPr>
        <p:spPr bwMode="auto">
          <a:xfrm rot="16200000">
            <a:off x="-210644" y="1298825"/>
            <a:ext cx="1125629"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300" b="1" dirty="0" smtClean="0">
                <a:latin typeface=""/>
              </a:rPr>
              <a:t>Dag-tot-dag</a:t>
            </a:r>
          </a:p>
          <a:p>
            <a:pPr algn="ctr"/>
            <a:r>
              <a:rPr lang="af-ZA" sz="1300" b="1" dirty="0" smtClean="0">
                <a:latin typeface=""/>
              </a:rPr>
              <a:t>voordeel</a:t>
            </a:r>
            <a:endParaRPr lang="af-ZA" sz="1300" b="1" dirty="0">
              <a:latin typeface=""/>
            </a:endParaRPr>
          </a:p>
        </p:txBody>
      </p:sp>
      <p:sp>
        <p:nvSpPr>
          <p:cNvPr id="20" name="TextBox 19"/>
          <p:cNvSpPr txBox="1">
            <a:spLocks noChangeArrowheads="1"/>
          </p:cNvSpPr>
          <p:nvPr/>
        </p:nvSpPr>
        <p:spPr bwMode="auto">
          <a:xfrm rot="16200000">
            <a:off x="-359835" y="2806830"/>
            <a:ext cx="157927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300" b="1" dirty="0" smtClean="0">
                <a:latin typeface=""/>
              </a:rPr>
              <a:t>Chroniese siekte-</a:t>
            </a:r>
          </a:p>
          <a:p>
            <a:pPr algn="ctr"/>
            <a:r>
              <a:rPr lang="af-ZA" sz="1300" b="1" dirty="0" smtClean="0">
                <a:latin typeface=""/>
              </a:rPr>
              <a:t>voordeel</a:t>
            </a:r>
            <a:endParaRPr lang="af-ZA" sz="1300" b="1" dirty="0">
              <a:latin typeface=""/>
            </a:endParaRPr>
          </a:p>
        </p:txBody>
      </p:sp>
      <p:sp>
        <p:nvSpPr>
          <p:cNvPr id="21" name="TextBox 20"/>
          <p:cNvSpPr txBox="1">
            <a:spLocks noChangeArrowheads="1"/>
          </p:cNvSpPr>
          <p:nvPr/>
        </p:nvSpPr>
        <p:spPr bwMode="auto">
          <a:xfrm rot="16200000">
            <a:off x="-8967" y="4528614"/>
            <a:ext cx="99418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300" b="1" dirty="0" smtClean="0">
                <a:latin typeface=""/>
              </a:rPr>
              <a:t>Hospitaal-</a:t>
            </a:r>
            <a:br>
              <a:rPr lang="af-ZA" sz="1300" b="1" dirty="0" smtClean="0">
                <a:latin typeface=""/>
              </a:rPr>
            </a:br>
            <a:r>
              <a:rPr lang="af-ZA" sz="1300" b="1" dirty="0" smtClean="0">
                <a:latin typeface=""/>
              </a:rPr>
              <a:t>voordeel</a:t>
            </a:r>
            <a:endParaRPr lang="af-ZA" sz="1300" b="1" dirty="0">
              <a:latin typeface=""/>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0346" y="9072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00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983459433"/>
              </p:ext>
            </p:extLst>
          </p:nvPr>
        </p:nvGraphicFramePr>
        <p:xfrm>
          <a:off x="560718" y="1229360"/>
          <a:ext cx="7986026" cy="393700"/>
        </p:xfrm>
        <a:graphic>
          <a:graphicData uri="http://schemas.openxmlformats.org/drawingml/2006/table">
            <a:tbl>
              <a:tblPr firstRow="1" bandRow="1">
                <a:tableStyleId>{5C22544A-7EE6-4342-B048-85BDC9FD1C3A}</a:tableStyleId>
              </a:tblPr>
              <a:tblGrid>
                <a:gridCol w="7986026"/>
              </a:tblGrid>
              <a:tr h="393700">
                <a:tc>
                  <a:txBody>
                    <a:bodyPr/>
                    <a:lstStyle/>
                    <a:p>
                      <a:pPr algn="ctr"/>
                      <a:r>
                        <a:rPr lang="af-ZA" sz="1400" noProof="0" dirty="0" smtClean="0">
                          <a:solidFill>
                            <a:schemeClr val="bg1"/>
                          </a:solidFill>
                          <a:latin typeface="Arial" pitchFamily="34" charset="0"/>
                          <a:cs typeface="Arial" pitchFamily="34" charset="0"/>
                        </a:rPr>
                        <a:t>Bonus</a:t>
                      </a:r>
                      <a:r>
                        <a:rPr lang="af-ZA" sz="1400" baseline="0" noProof="0" dirty="0" smtClean="0">
                          <a:solidFill>
                            <a:schemeClr val="bg1"/>
                          </a:solidFill>
                          <a:latin typeface="Arial" pitchFamily="34" charset="0"/>
                          <a:cs typeface="Arial" pitchFamily="34" charset="0"/>
                        </a:rPr>
                        <a:t> Rekening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407037849"/>
              </p:ext>
            </p:extLst>
          </p:nvPr>
        </p:nvGraphicFramePr>
        <p:xfrm>
          <a:off x="562182" y="1767102"/>
          <a:ext cx="7984562" cy="731520"/>
        </p:xfrm>
        <a:graphic>
          <a:graphicData uri="http://schemas.openxmlformats.org/drawingml/2006/table">
            <a:tbl>
              <a:tblPr firstRow="1" bandRow="1">
                <a:tableStyleId>{5C22544A-7EE6-4342-B048-85BDC9FD1C3A}</a:tableStyleId>
              </a:tblPr>
              <a:tblGrid>
                <a:gridCol w="7984562"/>
              </a:tblGrid>
              <a:tr h="370840">
                <a:tc>
                  <a:txBody>
                    <a:bodyPr/>
                    <a:lstStyle/>
                    <a:p>
                      <a:pPr algn="ctr"/>
                      <a:r>
                        <a:rPr lang="af-ZA" sz="1400" b="1" noProof="0" dirty="0" smtClean="0">
                          <a:solidFill>
                            <a:schemeClr val="bg1"/>
                          </a:solidFill>
                          <a:latin typeface="Arial" pitchFamily="34" charset="0"/>
                          <a:cs typeface="Arial" pitchFamily="34" charset="0"/>
                        </a:rPr>
                        <a:t>Skema Voordele: Dag-tot-Dag</a:t>
                      </a:r>
                      <a:r>
                        <a:rPr lang="af-ZA" sz="1400" b="1" baseline="0" noProof="0" dirty="0" smtClean="0">
                          <a:solidFill>
                            <a:schemeClr val="bg1"/>
                          </a:solidFill>
                          <a:latin typeface="Arial" pitchFamily="34" charset="0"/>
                          <a:cs typeface="Arial" pitchFamily="34" charset="0"/>
                        </a:rPr>
                        <a:t> Dienste</a:t>
                      </a:r>
                    </a:p>
                    <a:p>
                      <a:pPr algn="ctr"/>
                      <a:endParaRPr lang="af-ZA" sz="1400" b="1" baseline="0" noProof="0" dirty="0" smtClean="0">
                        <a:solidFill>
                          <a:schemeClr val="bg1"/>
                        </a:solidFill>
                        <a:latin typeface="Arial" pitchFamily="34" charset="0"/>
                        <a:cs typeface="Arial" pitchFamily="34" charset="0"/>
                      </a:endParaRPr>
                    </a:p>
                    <a:p>
                      <a:pPr algn="ctr"/>
                      <a:r>
                        <a:rPr lang="af-ZA" sz="1400" b="1" baseline="0" noProof="0" dirty="0" smtClean="0">
                          <a:solidFill>
                            <a:schemeClr val="bg1"/>
                          </a:solidFill>
                          <a:latin typeface="Arial" pitchFamily="34" charset="0"/>
                          <a:cs typeface="Arial" pitchFamily="34" charset="0"/>
                        </a:rPr>
                        <a:t>R6 900 per enkel-lid    &amp;    R13 800 per familie</a:t>
                      </a:r>
                      <a:endParaRPr lang="af-ZA" sz="14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265594602"/>
              </p:ext>
            </p:extLst>
          </p:nvPr>
        </p:nvGraphicFramePr>
        <p:xfrm>
          <a:off x="549278" y="3595531"/>
          <a:ext cx="8042263" cy="731520"/>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Skem</a:t>
                      </a:r>
                      <a:r>
                        <a:rPr lang="af-ZA" sz="1400" baseline="0" noProof="0" dirty="0" smtClean="0">
                          <a:solidFill>
                            <a:schemeClr val="bg1"/>
                          </a:solidFill>
                          <a:latin typeface="Arial" pitchFamily="34" charset="0"/>
                          <a:cs typeface="Arial" pitchFamily="34" charset="0"/>
                        </a:rPr>
                        <a:t>a Voordele: </a:t>
                      </a:r>
                    </a:p>
                    <a:p>
                      <a:pPr algn="ctr"/>
                      <a:endParaRPr lang="af-ZA" sz="1400" baseline="0" noProof="0" dirty="0" smtClean="0">
                        <a:solidFill>
                          <a:schemeClr val="bg1"/>
                        </a:solidFill>
                        <a:latin typeface="Arial" pitchFamily="34" charset="0"/>
                        <a:cs typeface="Arial" pitchFamily="34" charset="0"/>
                      </a:endParaRPr>
                    </a:p>
                    <a:p>
                      <a:pPr algn="ctr"/>
                      <a:r>
                        <a:rPr lang="af-ZA" sz="1400" baseline="0" noProof="0" dirty="0" smtClean="0">
                          <a:solidFill>
                            <a:schemeClr val="bg1"/>
                          </a:solidFill>
                          <a:latin typeface="Arial" pitchFamily="34" charset="0"/>
                          <a:cs typeface="Arial" pitchFamily="34" charset="0"/>
                        </a:rPr>
                        <a:t>Voorkomendesorg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3473369866"/>
              </p:ext>
            </p:extLst>
          </p:nvPr>
        </p:nvGraphicFramePr>
        <p:xfrm>
          <a:off x="562182"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4" name="TextBox 13"/>
          <p:cNvSpPr txBox="1"/>
          <p:nvPr/>
        </p:nvSpPr>
        <p:spPr>
          <a:xfrm>
            <a:off x="457200" y="-22397"/>
            <a:ext cx="1819771" cy="523220"/>
          </a:xfrm>
          <a:prstGeom prst="rect">
            <a:avLst/>
          </a:prstGeom>
          <a:noFill/>
        </p:spPr>
        <p:txBody>
          <a:bodyPr wrap="square" rtlCol="0">
            <a:spAutoFit/>
          </a:bodyPr>
          <a:lstStyle/>
          <a:p>
            <a:r>
              <a:rPr lang="af-ZA" sz="2800" b="1" dirty="0" smtClean="0">
                <a:solidFill>
                  <a:srgbClr val="004264"/>
                </a:solidFill>
                <a:latin typeface="Arial"/>
                <a:cs typeface="Arial"/>
              </a:rPr>
              <a:t> Voordele</a:t>
            </a:r>
            <a:endParaRPr lang="af-ZA" sz="2800" b="1" dirty="0">
              <a:solidFill>
                <a:srgbClr val="004264"/>
              </a:solidFill>
              <a:latin typeface="Arial"/>
              <a:cs typeface="Arial"/>
            </a:endParaRPr>
          </a:p>
        </p:txBody>
      </p:sp>
      <p:sp>
        <p:nvSpPr>
          <p:cNvPr id="3" name="TextBox 2"/>
          <p:cNvSpPr txBox="1"/>
          <p:nvPr/>
        </p:nvSpPr>
        <p:spPr>
          <a:xfrm>
            <a:off x="3847959" y="868680"/>
            <a:ext cx="1635853" cy="369332"/>
          </a:xfrm>
          <a:prstGeom prst="rect">
            <a:avLst/>
          </a:prstGeom>
          <a:noFill/>
        </p:spPr>
        <p:txBody>
          <a:bodyPr wrap="square" rtlCol="0">
            <a:spAutoFit/>
          </a:bodyPr>
          <a:lstStyle/>
          <a:p>
            <a:r>
              <a:rPr lang="en-ZA" b="1" dirty="0" smtClean="0">
                <a:solidFill>
                  <a:srgbClr val="004264"/>
                </a:solidFill>
                <a:latin typeface="Arial" pitchFamily="34" charset="0"/>
                <a:cs typeface="Arial" pitchFamily="34" charset="0"/>
              </a:rPr>
              <a:t>Struktuur</a:t>
            </a:r>
            <a:endParaRPr lang="en-ZA" b="1" dirty="0">
              <a:solidFill>
                <a:srgbClr val="004264"/>
              </a:solidFill>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735792058"/>
              </p:ext>
            </p:extLst>
          </p:nvPr>
        </p:nvGraphicFramePr>
        <p:xfrm>
          <a:off x="123889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83765508"/>
              </p:ext>
            </p:extLst>
          </p:nvPr>
        </p:nvGraphicFramePr>
        <p:xfrm>
          <a:off x="1905000"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146537389"/>
              </p:ext>
            </p:extLst>
          </p:nvPr>
        </p:nvGraphicFramePr>
        <p:xfrm>
          <a:off x="2558738"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1864890465"/>
              </p:ext>
            </p:extLst>
          </p:nvPr>
        </p:nvGraphicFramePr>
        <p:xfrm>
          <a:off x="3250435" y="2873628"/>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875272912"/>
              </p:ext>
            </p:extLst>
          </p:nvPr>
        </p:nvGraphicFramePr>
        <p:xfrm>
          <a:off x="3921099"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719315860"/>
              </p:ext>
            </p:extLst>
          </p:nvPr>
        </p:nvGraphicFramePr>
        <p:xfrm>
          <a:off x="4572000" y="2873184"/>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1861936147"/>
              </p:ext>
            </p:extLst>
          </p:nvPr>
        </p:nvGraphicFramePr>
        <p:xfrm>
          <a:off x="5257222"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1239150955"/>
              </p:ext>
            </p:extLst>
          </p:nvPr>
        </p:nvGraphicFramePr>
        <p:xfrm>
          <a:off x="592519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2046671747"/>
              </p:ext>
            </p:extLst>
          </p:nvPr>
        </p:nvGraphicFramePr>
        <p:xfrm>
          <a:off x="660337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2793209291"/>
              </p:ext>
            </p:extLst>
          </p:nvPr>
        </p:nvGraphicFramePr>
        <p:xfrm>
          <a:off x="7273936" y="2880804"/>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xmlns="" val="3051798497"/>
              </p:ext>
            </p:extLst>
          </p:nvPr>
        </p:nvGraphicFramePr>
        <p:xfrm>
          <a:off x="7949221" y="2861532"/>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xmlns="" val="2541753778"/>
              </p:ext>
            </p:extLst>
          </p:nvPr>
        </p:nvGraphicFramePr>
        <p:xfrm>
          <a:off x="549278" y="4581936"/>
          <a:ext cx="8042263" cy="453005"/>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Internasionale</a:t>
                      </a:r>
                      <a:r>
                        <a:rPr lang="af-ZA" sz="1400" baseline="0" noProof="0" dirty="0" smtClean="0">
                          <a:solidFill>
                            <a:schemeClr val="bg1"/>
                          </a:solidFill>
                          <a:latin typeface="Arial" pitchFamily="34" charset="0"/>
                          <a:cs typeface="Arial" pitchFamily="34" charset="0"/>
                        </a:rPr>
                        <a:t> Reisversekering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1177482838"/>
              </p:ext>
            </p:extLst>
          </p:nvPr>
        </p:nvGraphicFramePr>
        <p:xfrm>
          <a:off x="549278" y="5242243"/>
          <a:ext cx="8042263" cy="731520"/>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Skema</a:t>
                      </a:r>
                      <a:r>
                        <a:rPr lang="af-ZA" sz="1400" baseline="0" noProof="0" dirty="0" smtClean="0">
                          <a:solidFill>
                            <a:schemeClr val="bg1"/>
                          </a:solidFill>
                          <a:latin typeface="Arial" pitchFamily="34" charset="0"/>
                          <a:cs typeface="Arial" pitchFamily="34" charset="0"/>
                        </a:rPr>
                        <a:t> Voordele: </a:t>
                      </a:r>
                    </a:p>
                    <a:p>
                      <a:pPr algn="ctr"/>
                      <a:endParaRPr lang="af-ZA" sz="1400" baseline="0" noProof="0" dirty="0" smtClean="0">
                        <a:solidFill>
                          <a:schemeClr val="bg1"/>
                        </a:solidFill>
                        <a:latin typeface="Arial" pitchFamily="34" charset="0"/>
                        <a:cs typeface="Arial" pitchFamily="34" charset="0"/>
                      </a:endParaRPr>
                    </a:p>
                    <a:p>
                      <a:pPr algn="ctr"/>
                      <a:r>
                        <a:rPr lang="af-ZA" sz="1400" baseline="0" noProof="0" dirty="0" smtClean="0">
                          <a:solidFill>
                            <a:schemeClr val="bg1"/>
                          </a:solidFill>
                          <a:latin typeface="Arial" pitchFamily="34" charset="0"/>
                          <a:cs typeface="Arial" pitchFamily="34" charset="0"/>
                        </a:rPr>
                        <a:t>Hospitalisasie, Noodgevalle en Formulariummedisyne</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pic>
        <p:nvPicPr>
          <p:cNvPr id="2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7291" y="805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6772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1"/>
            <a:ext cx="9140825" cy="6858001"/>
          </a:xfrm>
          <a:prstGeom prst="rect">
            <a:avLst/>
          </a:prstGeom>
        </p:spPr>
      </p:pic>
      <p:sp>
        <p:nvSpPr>
          <p:cNvPr id="2" name="TextBox 1"/>
          <p:cNvSpPr txBox="1"/>
          <p:nvPr/>
        </p:nvSpPr>
        <p:spPr>
          <a:xfrm>
            <a:off x="587406" y="-2"/>
            <a:ext cx="1972988"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1253716613"/>
              </p:ext>
            </p:extLst>
          </p:nvPr>
        </p:nvGraphicFramePr>
        <p:xfrm>
          <a:off x="723900" y="787298"/>
          <a:ext cx="7338060" cy="4576020"/>
        </p:xfrm>
        <a:graphic>
          <a:graphicData uri="http://schemas.openxmlformats.org/drawingml/2006/table">
            <a:tbl>
              <a:tblPr firstRow="1" firstCol="1" bandRow="1">
                <a:tableStyleId>{10A1B5D5-9B99-4C35-A422-299274C87663}</a:tableStyleId>
              </a:tblPr>
              <a:tblGrid>
                <a:gridCol w="3258283"/>
                <a:gridCol w="4079777"/>
              </a:tblGrid>
              <a:tr h="43671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Oorhoofse limiete = R6 900 Enkel lid  &amp;   R13 800 Familie</a:t>
                      </a:r>
                      <a:br>
                        <a:rPr kumimoji="0" lang="af-ZA" sz="1100" u="none" strike="noStrike" cap="none" normalizeH="0" baseline="0" noProof="0" dirty="0" smtClean="0">
                          <a:ln>
                            <a:noFill/>
                          </a:ln>
                          <a:effectLst/>
                          <a:latin typeface="Arial"/>
                        </a:rPr>
                      </a:br>
                      <a:r>
                        <a:rPr kumimoji="0" lang="af-ZA" sz="1100" u="none" strike="noStrike" cap="none" normalizeH="0" baseline="0" noProof="0" dirty="0" smtClean="0">
                          <a:ln>
                            <a:noFill/>
                          </a:ln>
                          <a:effectLst/>
                          <a:latin typeface="Arial"/>
                        </a:rPr>
                        <a:t>Sublimiete Voordele</a:t>
                      </a:r>
                      <a:endParaRPr kumimoji="0" lang="af-ZA" sz="1100" b="1" i="0" u="none" strike="noStrike" cap="none" normalizeH="0" baseline="0" noProof="0" dirty="0">
                        <a:ln>
                          <a:noFill/>
                        </a:ln>
                        <a:solidFill>
                          <a:srgbClr val="0D0D0D"/>
                        </a:solidFill>
                        <a:effectLst/>
                        <a:latin typeface="Arial"/>
                        <a:ea typeface="ＭＳ Ｐゴシック" charset="0"/>
                        <a:cs typeface="Arial" charset="0"/>
                      </a:endParaRPr>
                    </a:p>
                  </a:txBody>
                  <a:tcPr marL="91437" marR="91437" marT="45710" marB="45710" horzOverflow="overflow"/>
                </a:tc>
                <a:tc hMerge="1">
                  <a:txBody>
                    <a:bodyPr/>
                    <a:lstStyle/>
                    <a:p>
                      <a:endParaRPr lang="en-US"/>
                    </a:p>
                  </a:txBody>
                  <a:tcPr/>
                </a:tc>
              </a:tr>
              <a:tr h="637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100" u="none" strike="noStrike" cap="none" normalizeH="0" baseline="0" noProof="0" dirty="0" smtClean="0">
                        <a:ln>
                          <a:noFill/>
                        </a:ln>
                        <a:effectLst/>
                        <a:latin typeface="Aria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Akute medisyne</a:t>
                      </a:r>
                      <a:endParaRPr kumimoji="0" lang="af-ZA" sz="1100" b="1" i="0" u="none" strike="noStrike" cap="none" normalizeH="0" baseline="0" noProof="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       R1 550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L1+   R3 100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59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Algemene praktisyn- &amp; spesialis-konsultasies</a:t>
                      </a:r>
                      <a:endParaRPr kumimoji="0" lang="af-ZA" sz="1100" b="1" i="0" u="none" strike="noStrike" cap="none" normalizeH="0" baseline="0" noProof="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       R1 400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L1+   R2 800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608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Basiese &amp; gespesialiseerde tandheelkunde</a:t>
                      </a:r>
                      <a:endParaRPr kumimoji="0" lang="af-ZA" sz="1100" b="1" i="0" u="none" strike="noStrike" cap="none" normalizeH="0" baseline="0" noProof="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       R2 250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L1+   R4 500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4367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b="1" i="0" u="none" strike="noStrike" cap="none" normalizeH="0" baseline="0" noProof="0" dirty="0" smtClean="0">
                          <a:ln>
                            <a:noFill/>
                          </a:ln>
                          <a:solidFill>
                            <a:schemeClr val="dk1"/>
                          </a:solidFill>
                          <a:effectLst/>
                          <a:latin typeface="Arial"/>
                          <a:ea typeface="+mn-ea"/>
                          <a:cs typeface="+mn-cs"/>
                        </a:rPr>
                        <a:t>Kraamvoordele</a:t>
                      </a:r>
                      <a:endParaRPr kumimoji="0" lang="af-ZA" sz="1100" b="1" i="0" u="none" strike="noStrike" cap="none" normalizeH="0" baseline="0" noProof="0" dirty="0">
                        <a:ln>
                          <a:noFill/>
                        </a:ln>
                        <a:solidFill>
                          <a:srgbClr val="0D0D0D"/>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af-ZA" sz="1100" u="none" strike="noStrike" cap="none" normalizeH="0" baseline="0" noProof="0" dirty="0" smtClean="0">
                          <a:ln>
                            <a:noFill/>
                          </a:ln>
                          <a:effectLst/>
                          <a:latin typeface="Arial"/>
                        </a:rPr>
                        <a:t>Gekombineerde limiet – ingesluit by algemene praktisyn- &amp; spesialisvoordeel.</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4367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smtClean="0">
                          <a:ln>
                            <a:noFill/>
                          </a:ln>
                          <a:effectLst/>
                          <a:latin typeface="Arial"/>
                        </a:rPr>
                        <a:t>Gespesialiseerde radiologie</a:t>
                      </a:r>
                      <a:endParaRPr kumimoji="0" lang="af-ZA" sz="1100" b="1" i="0" u="none" strike="noStrike" cap="none" normalizeH="0" baseline="0" noProof="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af-ZA" sz="1100" u="none" strike="noStrike" cap="none" normalizeH="0" baseline="0" noProof="0" dirty="0" smtClean="0">
                          <a:ln>
                            <a:noFill/>
                          </a:ln>
                          <a:effectLst/>
                          <a:latin typeface="Arial"/>
                        </a:rPr>
                        <a:t>100% van Bestmed tarief, beperk tot R9 000 per gesin</a:t>
                      </a:r>
                      <a:endParaRPr kumimoji="0" lang="af-ZA" sz="1100" b="0" i="0" u="none" strike="noStrike" cap="none" normalizeH="0" baseline="0" noProof="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79646"/>
                      </a:solidFill>
                      <a:prstDash val="solid"/>
                      <a:round/>
                      <a:headEnd type="none" w="med" len="med"/>
                      <a:tailEnd type="none" w="med" len="med"/>
                    </a:lnL>
                  </a:tcPr>
                </a:tc>
              </a:tr>
              <a:tr h="641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smtClean="0">
                          <a:ln>
                            <a:noFill/>
                          </a:ln>
                          <a:effectLst/>
                          <a:latin typeface="Arial"/>
                        </a:rPr>
                        <a:t>Radiologie &amp; Patologie</a:t>
                      </a:r>
                      <a:endParaRPr kumimoji="0" lang="af-ZA" sz="1100" b="1" i="0" u="none" strike="noStrike" cap="none" normalizeH="0" baseline="0" noProof="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af-ZA" sz="1100" u="none" strike="noStrike" cap="none" normalizeH="0" baseline="0" noProof="0" dirty="0" smtClean="0">
                          <a:ln>
                            <a:noFill/>
                          </a:ln>
                          <a:effectLst/>
                          <a:latin typeface="Arial"/>
                        </a:rPr>
                        <a:t>L      R 2 000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af-ZA" sz="1100" u="none" strike="noStrike" cap="none" normalizeH="0" baseline="0" noProof="0" dirty="0" smtClean="0">
                          <a:ln>
                            <a:noFill/>
                          </a:ln>
                          <a:effectLst/>
                          <a:latin typeface="Arial"/>
                        </a:rPr>
                        <a:t>L1+  R 4 000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r h="4367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Aanvullende dienste</a:t>
                      </a:r>
                      <a:endParaRPr kumimoji="0" lang="af-ZA" sz="1100" b="1" i="0" u="none" strike="noStrike" cap="none" normalizeH="0" baseline="0" noProof="0" dirty="0">
                        <a:ln>
                          <a:noFill/>
                        </a:ln>
                        <a:solidFill>
                          <a:srgbClr val="000000"/>
                        </a:solidFill>
                        <a:effectLst/>
                        <a:latin typeface="Arial"/>
                        <a:ea typeface="ＭＳ Ｐゴシック" charset="0"/>
                        <a:cs typeface="Arial" charset="0"/>
                      </a:endParaRPr>
                    </a:p>
                  </a:txBody>
                  <a:tcPr marL="91437" marR="91437" marT="45710" marB="45710" horzOverflow="overflow">
                    <a:lnR w="12700" cap="flat" cmpd="sng" algn="ctr">
                      <a:solidFill>
                        <a:srgbClr val="F79646"/>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       R2 750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L1+   R5 500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100" u="none" strike="noStrike" cap="none" normalizeH="0" baseline="0" noProof="0" dirty="0" smtClean="0">
                          <a:ln>
                            <a:noFill/>
                          </a:ln>
                          <a:effectLst/>
                          <a:latin typeface="Arial"/>
                        </a:rPr>
                        <a:t>Dag-tot-dag limiet</a:t>
                      </a:r>
                      <a:endParaRPr kumimoji="0" lang="af-ZA" sz="1100" u="none" strike="noStrike" cap="none" normalizeH="0" baseline="0" noProof="0" dirty="0">
                        <a:ln>
                          <a:noFill/>
                        </a:ln>
                        <a:effectLst/>
                        <a:latin typeface="Arial"/>
                      </a:endParaRPr>
                    </a:p>
                  </a:txBody>
                  <a:tcPr marL="91437" marR="91437" marT="45710" marB="45710" horzOverflow="overflow">
                    <a:lnL w="12700" cap="flat" cmpd="sng" algn="ctr">
                      <a:solidFill>
                        <a:srgbClr val="F79646"/>
                      </a:solidFill>
                      <a:prstDash val="solid"/>
                      <a:round/>
                      <a:headEnd type="none" w="med" len="med"/>
                      <a:tailEnd type="none" w="med" len="med"/>
                    </a:lnL>
                  </a:tcPr>
                </a:tc>
              </a:tr>
            </a:tbl>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5106" y="102969"/>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5841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1" y="-15241"/>
            <a:ext cx="9140825" cy="6858001"/>
          </a:xfrm>
          <a:prstGeom prst="rect">
            <a:avLst/>
          </a:prstGeom>
        </p:spPr>
      </p:pic>
      <p:sp>
        <p:nvSpPr>
          <p:cNvPr id="2" name="TextBox 1"/>
          <p:cNvSpPr txBox="1"/>
          <p:nvPr/>
        </p:nvSpPr>
        <p:spPr>
          <a:xfrm>
            <a:off x="562917" y="-15241"/>
            <a:ext cx="169038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3723652523"/>
              </p:ext>
            </p:extLst>
          </p:nvPr>
        </p:nvGraphicFramePr>
        <p:xfrm>
          <a:off x="723900" y="664538"/>
          <a:ext cx="7307580" cy="3601868"/>
        </p:xfrm>
        <a:graphic>
          <a:graphicData uri="http://schemas.openxmlformats.org/drawingml/2006/table">
            <a:tbl>
              <a:tblPr firstRow="1" bandRow="1">
                <a:tableStyleId>{10A1B5D5-9B99-4C35-A422-299274C87663}</a:tableStyleId>
              </a:tblPr>
              <a:tblGrid>
                <a:gridCol w="3917163"/>
                <a:gridCol w="3390417"/>
              </a:tblGrid>
              <a:tr h="306576">
                <a:tc gridSpan="2">
                  <a:txBody>
                    <a:bodyPr/>
                    <a:lstStyle/>
                    <a:p>
                      <a:pPr algn="ctr"/>
                      <a:r>
                        <a:rPr lang="af-ZA" sz="1200" noProof="0" dirty="0" smtClean="0">
                          <a:latin typeface="Arial" pitchFamily="34" charset="0"/>
                          <a:cs typeface="Arial" pitchFamily="34" charset="0"/>
                        </a:rPr>
                        <a:t>Voorkomendesorg</a:t>
                      </a:r>
                      <a:endParaRPr lang="af-ZA" sz="1200" noProof="0" dirty="0">
                        <a:solidFill>
                          <a:schemeClr val="tx1">
                            <a:lumMod val="95000"/>
                            <a:lumOff val="5000"/>
                          </a:schemeClr>
                        </a:solidFill>
                        <a:latin typeface="Arial" pitchFamily="34" charset="0"/>
                        <a:cs typeface="Arial" pitchFamily="34" charset="0"/>
                      </a:endParaRPr>
                    </a:p>
                  </a:txBody>
                  <a:tcPr marL="91445" marR="91445" marT="45698" marB="45698"/>
                </a:tc>
                <a:tc hMerge="1">
                  <a:txBody>
                    <a:bodyPr/>
                    <a:lstStyle/>
                    <a:p>
                      <a:pPr algn="ctr"/>
                      <a:endParaRPr lang="en-ZA" sz="1400" dirty="0">
                        <a:solidFill>
                          <a:schemeClr val="bg1"/>
                        </a:solidFill>
                      </a:endParaRPr>
                    </a:p>
                  </a:txBody>
                  <a:tcPr>
                    <a:solidFill>
                      <a:srgbClr val="152C43"/>
                    </a:solidFil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Griepinentings</a:t>
                      </a: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1 per bevoordeelde</a:t>
                      </a:r>
                      <a:endParaRPr lang="af-ZA" sz="1100" noProof="0" dirty="0">
                        <a:solidFill>
                          <a:schemeClr val="tx1">
                            <a:lumMod val="95000"/>
                            <a:lumOff val="5000"/>
                          </a:schemeClr>
                        </a:solidFill>
                        <a:latin typeface="Arial" pitchFamily="34" charset="0"/>
                        <a:cs typeface="Arial" pitchFamily="34" charset="0"/>
                      </a:endParaRPr>
                    </a:p>
                  </a:txBody>
                  <a:tcPr marL="91445" marR="91445">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Longontstekingsprogram</a:t>
                      </a:r>
                      <a:endParaRPr lang="af-ZA" sz="1100" b="1" noProof="0"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Pediatriese immuniserings</a:t>
                      </a:r>
                      <a:endParaRPr lang="af-ZA" sz="1100" b="1" noProof="0"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301353">
                <a:tc>
                  <a:txBody>
                    <a:bodyPr/>
                    <a:lstStyle/>
                    <a:p>
                      <a:pPr algn="l">
                        <a:lnSpc>
                          <a:spcPct val="100000"/>
                        </a:lnSpc>
                        <a:spcAft>
                          <a:spcPts val="0"/>
                        </a:spcAft>
                      </a:pPr>
                      <a:r>
                        <a:rPr lang="af-ZA" sz="1100" b="1" noProof="0" dirty="0" smtClean="0">
                          <a:latin typeface="Arial" pitchFamily="34" charset="0"/>
                          <a:cs typeface="Arial" pitchFamily="34" charset="0"/>
                        </a:rPr>
                        <a:t>Rugrehabilitasieprogram (DBC)</a:t>
                      </a:r>
                      <a:endParaRPr lang="af-ZA" sz="1100" b="1" noProof="0"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Vroulike voorbehoedmiddels</a:t>
                      </a:r>
                      <a:endParaRPr lang="af-ZA" sz="1100" b="1" noProof="0" dirty="0">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100" noProof="0" dirty="0" smtClean="0">
                          <a:latin typeface="Arial" pitchFamily="34" charset="0"/>
                          <a:cs typeface="Arial" pitchFamily="34" charset="0"/>
                        </a:rPr>
                        <a:t>Tot R1 200 per gesin</a:t>
                      </a: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Voorkomende</a:t>
                      </a:r>
                      <a:r>
                        <a:rPr lang="af-ZA" sz="1100" b="1" baseline="0" noProof="0" dirty="0" smtClean="0">
                          <a:latin typeface="Arial" pitchFamily="34" charset="0"/>
                          <a:cs typeface="Arial" pitchFamily="34" charset="0"/>
                        </a:rPr>
                        <a:t> tandheelkunde</a:t>
                      </a:r>
                      <a:endParaRPr lang="af-ZA" sz="1100" b="1" noProof="0"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HIB-titer</a:t>
                      </a:r>
                      <a:endParaRPr lang="af-ZA" sz="1100" b="1" noProof="0"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dirty="0" smtClean="0">
                          <a:latin typeface="Arial" pitchFamily="34" charset="0"/>
                          <a:cs typeface="Arial" pitchFamily="34" charset="0"/>
                        </a:rPr>
                        <a:t>Mammogram</a:t>
                      </a:r>
                      <a:endParaRPr lang="af-ZA" sz="1100" b="1" noProof="0" dirty="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275916">
                <a:tc>
                  <a:txBody>
                    <a:bodyPr/>
                    <a:lstStyle/>
                    <a:p>
                      <a:pPr algn="l">
                        <a:lnSpc>
                          <a:spcPct val="100000"/>
                        </a:lnSpc>
                        <a:spcAft>
                          <a:spcPts val="0"/>
                        </a:spcAft>
                      </a:pPr>
                      <a:r>
                        <a:rPr lang="af-ZA" sz="1100" b="1" noProof="0" smtClean="0">
                          <a:latin typeface="Arial" pitchFamily="34" charset="0"/>
                          <a:cs typeface="Arial" pitchFamily="34" charset="0"/>
                        </a:rPr>
                        <a:t>Papsmeer</a:t>
                      </a:r>
                      <a:endParaRPr lang="af-ZA" sz="1100" b="1" noProof="0">
                        <a:solidFill>
                          <a:schemeClr val="tx1">
                            <a:lumMod val="95000"/>
                            <a:lumOff val="5000"/>
                          </a:schemeClr>
                        </a:solidFill>
                        <a:latin typeface="Arial" pitchFamily="34" charset="0"/>
                        <a:cs typeface="Arial" pitchFamily="34" charset="0"/>
                      </a:endParaRPr>
                    </a:p>
                  </a:txBody>
                  <a:tcPr marL="91445" marR="91445" marT="45698" marB="45698">
                    <a:lnR w="12700" cap="flat" cmpd="sng" algn="ctr">
                      <a:solidFill>
                        <a:srgbClr val="F79646"/>
                      </a:solidFill>
                      <a:prstDash val="solid"/>
                      <a:round/>
                      <a:headEnd type="none" w="med" len="med"/>
                      <a:tailEnd type="none" w="med" len="med"/>
                    </a:lnR>
                  </a:tcPr>
                </a:tc>
                <a:tc>
                  <a:txBody>
                    <a:bodyPr/>
                    <a:lstStyle/>
                    <a:p>
                      <a:pPr algn="ctr">
                        <a:lnSpc>
                          <a:spcPct val="100000"/>
                        </a:lnSpc>
                      </a:pPr>
                      <a:r>
                        <a:rPr lang="af-ZA" sz="1100" noProof="0" dirty="0" smtClean="0">
                          <a:latin typeface="Arial" pitchFamily="34" charset="0"/>
                          <a:cs typeface="Arial" pitchFamily="34" charset="0"/>
                        </a:rPr>
                        <a:t>Protokol geld</a:t>
                      </a:r>
                      <a:endParaRPr lang="af-ZA" sz="11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tcPr>
                </a:tc>
              </a:tr>
              <a:tr h="786611">
                <a:tc>
                  <a:txBody>
                    <a:bodyPr/>
                    <a:lstStyle/>
                    <a:p>
                      <a:pPr algn="l"/>
                      <a:r>
                        <a:rPr lang="af-ZA" sz="1100" b="1" i="0" u="none" strike="noStrike" baseline="0" noProof="0" dirty="0" smtClean="0">
                          <a:latin typeface="Arial" pitchFamily="34" charset="0"/>
                          <a:cs typeface="Arial" pitchFamily="34" charset="0"/>
                        </a:rPr>
                        <a:t>Biometriese siftings: Glukose, cholesterol, bloeddrukmeting en liggaamsmassa-indeksberekening</a:t>
                      </a:r>
                      <a:endParaRPr lang="af-ZA" sz="1100" b="1" noProof="0" dirty="0">
                        <a:latin typeface="Arial" pitchFamily="34" charset="0"/>
                        <a:cs typeface="Arial" pitchFamily="34" charset="0"/>
                      </a:endParaRPr>
                    </a:p>
                  </a:txBody>
                  <a:tcPr marL="91445" marR="91445" marT="45691" marB="45691">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100" noProof="0" dirty="0" smtClean="0">
                          <a:latin typeface=""/>
                        </a:rPr>
                        <a:t>Verkrygbaar by uitgesoekte Clicks/</a:t>
                      </a:r>
                      <a:r>
                        <a:rPr lang="af-ZA" sz="1100" baseline="0" noProof="0" dirty="0" smtClean="0">
                          <a:latin typeface=""/>
                        </a:rPr>
                        <a:t> Dis-Chem apteke</a:t>
                      </a:r>
                      <a:endParaRPr lang="af-ZA" sz="1100" noProof="0" dirty="0" smtClean="0">
                        <a:latin typeface=""/>
                      </a:endParaRPr>
                    </a:p>
                  </a:txBody>
                  <a:tcPr marL="91445" marR="91445" marT="45691" marB="45691">
                    <a:lnL w="12700" cap="flat" cmpd="sng" algn="ctr">
                      <a:solidFill>
                        <a:srgbClr val="F79646"/>
                      </a:solidFill>
                      <a:prstDash val="solid"/>
                      <a:round/>
                      <a:headEnd type="none" w="med" len="med"/>
                      <a:tailEnd type="none" w="med" len="med"/>
                    </a:ln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2722050300"/>
              </p:ext>
            </p:extLst>
          </p:nvPr>
        </p:nvGraphicFramePr>
        <p:xfrm>
          <a:off x="723900" y="4479766"/>
          <a:ext cx="7307580" cy="1120620"/>
        </p:xfrm>
        <a:graphic>
          <a:graphicData uri="http://schemas.openxmlformats.org/drawingml/2006/table">
            <a:tbl>
              <a:tblPr firstRow="1" bandRow="1">
                <a:tableStyleId>{10A1B5D5-9B99-4C35-A422-299274C87663}</a:tableStyleId>
              </a:tblPr>
              <a:tblGrid>
                <a:gridCol w="3956234"/>
                <a:gridCol w="3351346"/>
              </a:tblGrid>
              <a:tr h="304635">
                <a:tc gridSpan="2">
                  <a:txBody>
                    <a:bodyPr/>
                    <a:lstStyle/>
                    <a:p>
                      <a:pPr algn="ctr"/>
                      <a:r>
                        <a:rPr lang="af-ZA" sz="1200" noProof="0" dirty="0" smtClean="0">
                          <a:latin typeface="Arial" pitchFamily="34" charset="0"/>
                          <a:cs typeface="Arial" pitchFamily="34" charset="0"/>
                        </a:rPr>
                        <a:t>Bydraes</a:t>
                      </a:r>
                      <a:endParaRPr lang="af-ZA" sz="1200" noProof="0" dirty="0">
                        <a:solidFill>
                          <a:schemeClr val="tx1">
                            <a:lumMod val="95000"/>
                            <a:lumOff val="5000"/>
                          </a:schemeClr>
                        </a:solidFill>
                        <a:latin typeface="Arial" pitchFamily="34" charset="0"/>
                        <a:cs typeface="Arial" pitchFamily="34" charset="0"/>
                      </a:endParaRPr>
                    </a:p>
                  </a:txBody>
                  <a:tcPr marL="91445" marR="91445" marT="45665" marB="45665"/>
                </a:tc>
                <a:tc hMerge="1">
                  <a:txBody>
                    <a:bodyPr/>
                    <a:lstStyle/>
                    <a:p>
                      <a:pPr algn="ctr"/>
                      <a:endParaRPr lang="en-ZA" sz="1400" dirty="0">
                        <a:solidFill>
                          <a:schemeClr val="bg1"/>
                        </a:solidFill>
                      </a:endParaRPr>
                    </a:p>
                  </a:txBody>
                  <a:tcPr>
                    <a:solidFill>
                      <a:srgbClr val="152C43"/>
                    </a:solidFill>
                  </a:tcPr>
                </a:tc>
              </a:tr>
              <a:tr h="267659">
                <a:tc>
                  <a:txBody>
                    <a:bodyPr/>
                    <a:lstStyle/>
                    <a:p>
                      <a:r>
                        <a:rPr lang="af-ZA" sz="1100" b="1" noProof="0" dirty="0" smtClean="0">
                          <a:latin typeface="Arial" pitchFamily="34" charset="0"/>
                          <a:cs typeface="Arial" pitchFamily="34" charset="0"/>
                        </a:rPr>
                        <a:t>Hooflid</a:t>
                      </a:r>
                      <a:endParaRPr lang="af-ZA" sz="1100" b="1" noProof="0" dirty="0" smtClean="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af-ZA" sz="1100" noProof="0" dirty="0" smtClean="0">
                          <a:latin typeface="Arial" pitchFamily="34" charset="0"/>
                          <a:cs typeface="Arial" pitchFamily="34" charset="0"/>
                        </a:rPr>
                        <a:t>R2</a:t>
                      </a:r>
                      <a:r>
                        <a:rPr lang="af-ZA" sz="1100" baseline="0" noProof="0" dirty="0" smtClean="0">
                          <a:latin typeface="Arial" pitchFamily="34" charset="0"/>
                          <a:cs typeface="Arial" pitchFamily="34" charset="0"/>
                        </a:rPr>
                        <a:t> 162</a:t>
                      </a:r>
                      <a:endParaRPr lang="af-ZA" sz="1100" noProof="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af-ZA" sz="1100" b="1" noProof="0" dirty="0" smtClean="0">
                          <a:latin typeface="Arial" pitchFamily="34" charset="0"/>
                          <a:cs typeface="Arial" pitchFamily="34" charset="0"/>
                        </a:rPr>
                        <a:t>Volwasse afhanklike</a:t>
                      </a:r>
                      <a:endParaRPr lang="af-ZA" sz="1100" b="1" noProof="0"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algn="ctr"/>
                      <a:r>
                        <a:rPr lang="af-ZA" sz="1100" noProof="0" dirty="0" smtClean="0">
                          <a:latin typeface="Arial" pitchFamily="34" charset="0"/>
                          <a:cs typeface="Arial" pitchFamily="34" charset="0"/>
                        </a:rPr>
                        <a:t>R1 518</a:t>
                      </a:r>
                      <a:endParaRPr lang="af-ZA" sz="1100" noProof="0" dirty="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r h="274163">
                <a:tc>
                  <a:txBody>
                    <a:bodyPr/>
                    <a:lstStyle/>
                    <a:p>
                      <a:r>
                        <a:rPr lang="af-ZA" sz="1100" b="1" noProof="0" dirty="0" err="1" smtClean="0">
                          <a:latin typeface="Arial" pitchFamily="34" charset="0"/>
                          <a:cs typeface="Arial" pitchFamily="34" charset="0"/>
                        </a:rPr>
                        <a:t>Kinderafhanklike</a:t>
                      </a:r>
                      <a:endParaRPr lang="af-ZA" sz="1100" b="1" noProof="0" dirty="0">
                        <a:solidFill>
                          <a:schemeClr val="tx1">
                            <a:lumMod val="95000"/>
                            <a:lumOff val="5000"/>
                          </a:schemeClr>
                        </a:solidFill>
                        <a:latin typeface="Arial" pitchFamily="34" charset="0"/>
                        <a:cs typeface="Arial" pitchFamily="34" charset="0"/>
                      </a:endParaRPr>
                    </a:p>
                  </a:txBody>
                  <a:tcPr marL="91445" marR="91445" marT="45665" marB="45665">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100" noProof="0" dirty="0" smtClean="0">
                          <a:latin typeface="Arial" pitchFamily="34" charset="0"/>
                          <a:cs typeface="Arial" pitchFamily="34" charset="0"/>
                        </a:rPr>
                        <a:t>R</a:t>
                      </a:r>
                      <a:r>
                        <a:rPr lang="af-ZA" sz="1100" baseline="0" noProof="0" dirty="0" smtClean="0">
                          <a:latin typeface="Arial" pitchFamily="34" charset="0"/>
                          <a:cs typeface="Arial" pitchFamily="34" charset="0"/>
                        </a:rPr>
                        <a:t>545</a:t>
                      </a:r>
                      <a:endParaRPr lang="af-ZA" sz="1100" noProof="0" dirty="0" smtClean="0">
                        <a:solidFill>
                          <a:schemeClr val="tx1">
                            <a:lumMod val="95000"/>
                            <a:lumOff val="5000"/>
                          </a:schemeClr>
                        </a:solidFill>
                        <a:latin typeface="Arial" pitchFamily="34" charset="0"/>
                        <a:cs typeface="Arial" pitchFamily="34" charset="0"/>
                      </a:endParaRPr>
                    </a:p>
                  </a:txBody>
                  <a:tcPr marL="91445" marR="91445" marT="45665" marB="45665">
                    <a:lnL w="12700" cap="flat" cmpd="sng" algn="ctr">
                      <a:solidFill>
                        <a:srgbClr val="F79646"/>
                      </a:solidFill>
                      <a:prstDash val="solid"/>
                      <a:round/>
                      <a:headEnd type="none" w="med" len="med"/>
                      <a:tailEnd type="none" w="med" len="med"/>
                    </a:lnL>
                  </a:tcPr>
                </a:tc>
              </a:tr>
            </a:tbl>
          </a:graphicData>
        </a:graphic>
      </p:graphicFrame>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87006" y="84098"/>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832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30437"/>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237773570"/>
              </p:ext>
            </p:extLst>
          </p:nvPr>
        </p:nvGraphicFramePr>
        <p:xfrm>
          <a:off x="659935" y="1600200"/>
          <a:ext cx="7486412" cy="857940"/>
        </p:xfrm>
        <a:graphic>
          <a:graphicData uri="http://schemas.openxmlformats.org/drawingml/2006/table">
            <a:tbl>
              <a:tblPr firstRow="1" bandRow="1">
                <a:tableStyleId>{5C22544A-7EE6-4342-B048-85BDC9FD1C3A}</a:tableStyleId>
              </a:tblPr>
              <a:tblGrid>
                <a:gridCol w="1482771"/>
                <a:gridCol w="2936521"/>
                <a:gridCol w="3067120"/>
              </a:tblGrid>
              <a:tr h="286440">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VVN-verskaffer</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100" b="1" noProof="0" dirty="0" smtClean="0">
                          <a:solidFill>
                            <a:schemeClr val="bg1"/>
                          </a:solidFill>
                          <a:latin typeface="Arial" pitchFamily="34" charset="0"/>
                          <a:cs typeface="Arial" pitchFamily="34" charset="0"/>
                        </a:rPr>
                        <a:t>Nie-VVN-verskaffer</a:t>
                      </a:r>
                      <a:endParaRPr lang="af-ZA" sz="1100" b="1"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050" b="1" noProof="0" dirty="0" smtClean="0">
                          <a:solidFill>
                            <a:schemeClr val="bg1"/>
                          </a:solidFill>
                          <a:latin typeface="Arial" pitchFamily="34" charset="0"/>
                          <a:cs typeface="Arial" pitchFamily="34" charset="0"/>
                        </a:rPr>
                        <a:t>Konsultasie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100% van koste vir omvattende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a:cs typeface="Arial"/>
                        </a:rPr>
                        <a:t>'n</a:t>
                      </a:r>
                      <a:r>
                        <a:rPr lang="af-ZA" sz="1050" b="0" baseline="0" noProof="0" dirty="0" smtClean="0">
                          <a:solidFill>
                            <a:schemeClr val="bg1"/>
                          </a:solidFill>
                          <a:latin typeface="Arial" pitchFamily="34" charset="0"/>
                          <a:cs typeface="Arial" pitchFamily="34" charset="0"/>
                        </a:rPr>
                        <a:t> O</a:t>
                      </a:r>
                      <a:r>
                        <a:rPr lang="af-ZA" sz="1050" b="0" noProof="0" dirty="0" smtClean="0">
                          <a:solidFill>
                            <a:schemeClr val="bg1"/>
                          </a:solidFill>
                          <a:latin typeface="Arial" pitchFamily="34" charset="0"/>
                          <a:cs typeface="Arial" pitchFamily="34" charset="0"/>
                        </a:rPr>
                        <a:t>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 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a:t>
                      </a:r>
                      <a:r>
                        <a:rPr lang="af-ZA" sz="1050" b="0" baseline="0" noProof="0" dirty="0" smtClean="0">
                          <a:solidFill>
                            <a:schemeClr val="bg1"/>
                          </a:solidFill>
                          <a:latin typeface="Arial" pitchFamily="34" charset="0"/>
                          <a:cs typeface="Arial" pitchFamily="34" charset="0"/>
                        </a:rPr>
                        <a:t>R360</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058278821"/>
              </p:ext>
            </p:extLst>
          </p:nvPr>
        </p:nvGraphicFramePr>
        <p:xfrm>
          <a:off x="647350" y="744383"/>
          <a:ext cx="7498997" cy="794857"/>
        </p:xfrm>
        <a:graphic>
          <a:graphicData uri="http://schemas.openxmlformats.org/drawingml/2006/table">
            <a:tbl>
              <a:tblPr firstRow="1" bandRow="1">
                <a:tableStyleId>{5C22544A-7EE6-4342-B048-85BDC9FD1C3A}</a:tableStyleId>
              </a:tblPr>
              <a:tblGrid>
                <a:gridCol w="1500591"/>
                <a:gridCol w="5998406"/>
              </a:tblGrid>
              <a:tr h="337657">
                <a:tc>
                  <a:txBody>
                    <a:bodyPr/>
                    <a:lstStyle/>
                    <a:p>
                      <a:pPr algn="ctr"/>
                      <a:r>
                        <a:rPr lang="af-ZA" sz="1600" noProof="0" dirty="0" smtClean="0">
                          <a:solidFill>
                            <a:schemeClr val="bg1"/>
                          </a:solidFill>
                          <a:latin typeface="Arial" pitchFamily="34" charset="0"/>
                          <a:cs typeface="Arial" pitchFamily="34" charset="0"/>
                        </a:rPr>
                        <a:t>Opsie</a:t>
                      </a:r>
                      <a:endParaRPr lang="af-ZA" sz="16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600" noProof="0" smtClean="0">
                          <a:solidFill>
                            <a:schemeClr val="bg1"/>
                          </a:solidFill>
                          <a:latin typeface="Arial" pitchFamily="34" charset="0"/>
                          <a:cs typeface="Arial" pitchFamily="34" charset="0"/>
                        </a:rPr>
                        <a:t>Pace1</a:t>
                      </a:r>
                      <a:endParaRPr lang="af-ZA" sz="1600" noProof="0">
                        <a:solidFill>
                          <a:schemeClr val="bg1"/>
                        </a:solidFill>
                        <a:latin typeface="Arial" pitchFamily="34" charset="0"/>
                        <a:cs typeface="Arial" pitchFamily="34" charset="0"/>
                      </a:endParaRPr>
                    </a:p>
                  </a:txBody>
                  <a:tcPr>
                    <a:solidFill>
                      <a:schemeClr val="tx2"/>
                    </a:solidFill>
                  </a:tcPr>
                </a:tc>
              </a:tr>
              <a:tr h="453005">
                <a:tc>
                  <a:txBody>
                    <a:bodyPr/>
                    <a:lstStyle/>
                    <a:p>
                      <a:pPr algn="ctr"/>
                      <a:r>
                        <a:rPr lang="af-ZA" sz="1200" b="1" noProof="0" dirty="0" err="1" smtClean="0">
                          <a:solidFill>
                            <a:schemeClr val="bg1"/>
                          </a:solidFill>
                          <a:latin typeface="Arial" pitchFamily="34" charset="0"/>
                          <a:cs typeface="Arial" pitchFamily="34" charset="0"/>
                        </a:rPr>
                        <a:t>Voordelesiklus</a:t>
                      </a:r>
                      <a:endParaRPr lang="af-ZA" sz="1200" b="1"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200" b="1" noProof="0" dirty="0" smtClean="0">
                          <a:solidFill>
                            <a:schemeClr val="bg1"/>
                          </a:solidFill>
                          <a:latin typeface="Arial" pitchFamily="34" charset="0"/>
                          <a:cs typeface="Arial" pitchFamily="34" charset="0"/>
                        </a:rPr>
                        <a:t>Elke</a:t>
                      </a:r>
                      <a:r>
                        <a:rPr lang="af-ZA" sz="1200" b="1" baseline="0" noProof="0" dirty="0" smtClean="0">
                          <a:solidFill>
                            <a:schemeClr val="bg1"/>
                          </a:solidFill>
                          <a:latin typeface="Arial" pitchFamily="34" charset="0"/>
                          <a:cs typeface="Arial" pitchFamily="34" charset="0"/>
                        </a:rPr>
                        <a:t> bevoordeelde is in </a:t>
                      </a:r>
                      <a:r>
                        <a:rPr lang="af-ZA" sz="1200" b="1" baseline="0" noProof="0" dirty="0" smtClean="0">
                          <a:solidFill>
                            <a:schemeClr val="bg1"/>
                          </a:solidFill>
                          <a:latin typeface="Arial"/>
                          <a:cs typeface="Arial"/>
                        </a:rPr>
                        <a:t>'n 24-maande voordelesiklus</a:t>
                      </a:r>
                    </a:p>
                    <a:p>
                      <a:pPr algn="ctr"/>
                      <a:r>
                        <a:rPr lang="af-ZA" sz="1200" b="1" baseline="0" noProof="0" dirty="0" smtClean="0">
                          <a:solidFill>
                            <a:schemeClr val="bg1"/>
                          </a:solidFill>
                          <a:latin typeface="Arial" pitchFamily="34" charset="0"/>
                          <a:cs typeface="Arial" pitchFamily="34" charset="0"/>
                        </a:rPr>
                        <a:t>op </a:t>
                      </a:r>
                      <a:r>
                        <a:rPr lang="af-ZA" sz="1200" b="1" baseline="0" noProof="0" dirty="0" smtClean="0">
                          <a:solidFill>
                            <a:schemeClr val="bg1"/>
                          </a:solidFill>
                          <a:latin typeface="Arial"/>
                          <a:cs typeface="Arial"/>
                        </a:rPr>
                        <a:t>óf 'n bril óf kontaklense </a:t>
                      </a:r>
                      <a:r>
                        <a:rPr lang="af-ZA" sz="1200" b="1" baseline="0" noProof="0" dirty="0" smtClean="0">
                          <a:solidFill>
                            <a:schemeClr val="bg1"/>
                          </a:solidFill>
                          <a:latin typeface="Arial" pitchFamily="34" charset="0"/>
                          <a:cs typeface="Arial" pitchFamily="34" charset="0"/>
                        </a:rPr>
                        <a:t>geregtig </a:t>
                      </a:r>
                      <a:endParaRPr lang="af-ZA" sz="1200" b="1"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69046470"/>
              </p:ext>
            </p:extLst>
          </p:nvPr>
        </p:nvGraphicFramePr>
        <p:xfrm>
          <a:off x="5352177" y="2896852"/>
          <a:ext cx="2794170" cy="2206304"/>
        </p:xfrm>
        <a:graphic>
          <a:graphicData uri="http://schemas.openxmlformats.org/drawingml/2006/table">
            <a:tbl>
              <a:tblPr firstRow="1" bandRow="1">
                <a:tableStyleId>{5C22544A-7EE6-4342-B048-85BDC9FD1C3A}</a:tableStyleId>
              </a:tblPr>
              <a:tblGrid>
                <a:gridCol w="2794170"/>
              </a:tblGrid>
              <a:tr h="343946">
                <a:tc>
                  <a:txBody>
                    <a:bodyPr/>
                    <a:lstStyle/>
                    <a:p>
                      <a:endParaRPr lang="af-ZA" sz="1050" b="0" noProof="0" dirty="0">
                        <a:solidFill>
                          <a:schemeClr val="bg1"/>
                        </a:solidFill>
                        <a:latin typeface="Arial" pitchFamily="34" charset="0"/>
                        <a:cs typeface="Arial" pitchFamily="34" charset="0"/>
                      </a:endParaRPr>
                    </a:p>
                  </a:txBody>
                  <a:tcPr>
                    <a:solidFill>
                      <a:srgbClr val="0093D3"/>
                    </a:solidFill>
                  </a:tcPr>
                </a:tc>
              </a:tr>
              <a:tr h="578842">
                <a:tc>
                  <a:txBody>
                    <a:bodyPr/>
                    <a:lstStyle/>
                    <a:p>
                      <a:pPr algn="l"/>
                      <a:r>
                        <a:rPr lang="af-ZA" sz="1050" b="0" noProof="0" dirty="0" smtClean="0">
                          <a:solidFill>
                            <a:schemeClr val="bg1"/>
                          </a:solidFill>
                          <a:latin typeface="Arial" pitchFamily="34" charset="0"/>
                          <a:cs typeface="Arial" pitchFamily="34" charset="0"/>
                        </a:rPr>
                        <a:t>Geen voordeel vir rame</a:t>
                      </a:r>
                      <a:endParaRPr lang="af-ZA" sz="1050" b="0" noProof="0" dirty="0">
                        <a:solidFill>
                          <a:schemeClr val="bg1"/>
                        </a:solidFill>
                        <a:latin typeface="Arial" pitchFamily="34" charset="0"/>
                        <a:cs typeface="Arial" pitchFamily="34" charset="0"/>
                      </a:endParaRPr>
                    </a:p>
                  </a:txBody>
                  <a:tcPr>
                    <a:solidFill>
                      <a:srgbClr val="0093D3"/>
                    </a:solidFill>
                  </a:tcPr>
                </a:tc>
              </a:tr>
              <a:tr h="662731">
                <a:tc>
                  <a:txBody>
                    <a:bodyPr/>
                    <a:lstStyle/>
                    <a:p>
                      <a:pPr algn="l"/>
                      <a:r>
                        <a:rPr lang="af-ZA" sz="1050" b="0" noProof="0" dirty="0" smtClean="0">
                          <a:solidFill>
                            <a:schemeClr val="bg1"/>
                          </a:solidFill>
                          <a:latin typeface="Arial" pitchFamily="34" charset="0"/>
                          <a:cs typeface="Arial" pitchFamily="34" charset="0"/>
                        </a:rPr>
                        <a:t>Enkelvisielense </a:t>
                      </a:r>
                    </a:p>
                    <a:p>
                      <a:pPr algn="l"/>
                      <a:r>
                        <a:rPr lang="af-ZA" sz="1050" b="0" noProof="0" dirty="0" smtClean="0">
                          <a:solidFill>
                            <a:schemeClr val="bg1"/>
                          </a:solidFill>
                          <a:latin typeface="Arial" pitchFamily="34" charset="0"/>
                          <a:cs typeface="Arial" pitchFamily="34" charset="0"/>
                        </a:rPr>
                        <a:t>R140 per lens</a:t>
                      </a:r>
                      <a:endParaRPr lang="af-ZA" sz="1050" b="0" noProof="0" dirty="0">
                        <a:solidFill>
                          <a:schemeClr val="bg1"/>
                        </a:solidFill>
                        <a:latin typeface="Arial" pitchFamily="34" charset="0"/>
                        <a:cs typeface="Arial" pitchFamily="34" charset="0"/>
                      </a:endParaRPr>
                    </a:p>
                  </a:txBody>
                  <a:tcPr>
                    <a:solidFill>
                      <a:srgbClr val="0093D3"/>
                    </a:solidFill>
                  </a:tcPr>
                </a:tc>
              </a:tr>
              <a:tr h="620785">
                <a:tc>
                  <a:txBody>
                    <a:bodyPr/>
                    <a:lstStyle/>
                    <a:p>
                      <a:pPr algn="l"/>
                      <a:r>
                        <a:rPr lang="af-ZA" sz="1050" b="0" noProof="0" dirty="0" smtClean="0">
                          <a:solidFill>
                            <a:schemeClr val="bg1"/>
                          </a:solidFill>
                          <a:latin typeface="Arial" pitchFamily="34" charset="0"/>
                          <a:cs typeface="Arial" pitchFamily="34" charset="0"/>
                        </a:rPr>
                        <a:t>Bifokale lense</a:t>
                      </a:r>
                      <a:endParaRPr lang="af-ZA" sz="1050" b="0" baseline="0" noProof="0" dirty="0" smtClean="0">
                        <a:solidFill>
                          <a:schemeClr val="bg1"/>
                        </a:solidFill>
                        <a:latin typeface="Arial" pitchFamily="34" charset="0"/>
                        <a:cs typeface="Arial" pitchFamily="34" charset="0"/>
                      </a:endParaRPr>
                    </a:p>
                    <a:p>
                      <a:pPr algn="l"/>
                      <a:r>
                        <a:rPr lang="af-ZA" sz="1050" b="0" baseline="0" noProof="0" dirty="0" smtClean="0">
                          <a:solidFill>
                            <a:schemeClr val="bg1"/>
                          </a:solidFill>
                          <a:latin typeface="Arial" pitchFamily="34" charset="0"/>
                          <a:cs typeface="Arial" pitchFamily="34" charset="0"/>
                        </a:rPr>
                        <a:t>R310 per lens</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2481" y="2577998"/>
            <a:ext cx="1635853" cy="276999"/>
          </a:xfrm>
          <a:prstGeom prst="rect">
            <a:avLst/>
          </a:prstGeom>
          <a:noFill/>
        </p:spPr>
        <p:txBody>
          <a:bodyPr wrap="square" rtlCol="0">
            <a:spAutoFit/>
          </a:bodyPr>
          <a:lstStyle/>
          <a:p>
            <a:pPr algn="ctr"/>
            <a:r>
              <a:rPr lang="af-ZA" sz="1200" b="1" dirty="0" smtClean="0">
                <a:latin typeface="Arial" pitchFamily="34" charset="0"/>
                <a:cs typeface="Arial" pitchFamily="34" charset="0"/>
              </a:rPr>
              <a:t>SAAM MET</a:t>
            </a:r>
            <a:endParaRPr lang="af-ZA" sz="1200" b="1"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2059230549"/>
              </p:ext>
            </p:extLst>
          </p:nvPr>
        </p:nvGraphicFramePr>
        <p:xfrm>
          <a:off x="638321" y="2885775"/>
          <a:ext cx="4722244" cy="2214693"/>
        </p:xfrm>
        <a:graphic>
          <a:graphicData uri="http://schemas.openxmlformats.org/drawingml/2006/table">
            <a:tbl>
              <a:tblPr firstRow="1" bandRow="1">
                <a:tableStyleId>{5C22544A-7EE6-4342-B048-85BDC9FD1C3A}</a:tableStyleId>
              </a:tblPr>
              <a:tblGrid>
                <a:gridCol w="1588317"/>
                <a:gridCol w="3133927"/>
              </a:tblGrid>
              <a:tr h="336411">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Bril</a:t>
                      </a:r>
                      <a:endParaRPr lang="af-ZA" sz="1100" b="1" noProof="0" dirty="0">
                        <a:solidFill>
                          <a:schemeClr val="bg1"/>
                        </a:solidFill>
                        <a:latin typeface="Arial" pitchFamily="34" charset="0"/>
                        <a:cs typeface="Arial" pitchFamily="34" charset="0"/>
                      </a:endParaRPr>
                    </a:p>
                  </a:txBody>
                  <a:tcPr>
                    <a:solidFill>
                      <a:srgbClr val="0093D3"/>
                    </a:solidFill>
                  </a:tcPr>
                </a:tc>
              </a:tr>
              <a:tr h="594767">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Rame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noProof="0" smtClean="0">
                          <a:solidFill>
                            <a:schemeClr val="bg1"/>
                          </a:solidFill>
                          <a:latin typeface="Arial" pitchFamily="34" charset="0"/>
                          <a:cs typeface="Arial" pitchFamily="34" charset="0"/>
                        </a:rPr>
                        <a:t>VVN-raad</a:t>
                      </a:r>
                      <a:r>
                        <a:rPr lang="af-ZA" sz="1050" b="0" baseline="0" noProof="0" smtClean="0">
                          <a:solidFill>
                            <a:schemeClr val="bg1"/>
                          </a:solidFill>
                          <a:latin typeface="Arial" pitchFamily="34" charset="0"/>
                          <a:cs typeface="Arial" pitchFamily="34" charset="0"/>
                        </a:rPr>
                        <a:t> OF </a:t>
                      </a:r>
                      <a:r>
                        <a:rPr lang="af-ZA" sz="1050" b="0" noProof="0" smtClean="0">
                          <a:solidFill>
                            <a:schemeClr val="bg1"/>
                          </a:solidFill>
                          <a:latin typeface="Arial" pitchFamily="34" charset="0"/>
                          <a:cs typeface="Arial" pitchFamily="34" charset="0"/>
                        </a:rPr>
                        <a:t>as </a:t>
                      </a:r>
                      <a:r>
                        <a:rPr lang="af-ZA" sz="1050" b="0" baseline="0" noProof="0" smtClean="0">
                          <a:solidFill>
                            <a:schemeClr val="bg1"/>
                          </a:solidFill>
                          <a:latin typeface="Arial" pitchFamily="34" charset="0"/>
                          <a:cs typeface="Arial" pitchFamily="34" charset="0"/>
                        </a:rPr>
                        <a:t>bydrae tot </a:t>
                      </a:r>
                      <a:r>
                        <a:rPr lang="af-ZA" sz="1050" b="0" noProof="0" smtClean="0">
                          <a:solidFill>
                            <a:schemeClr val="bg1"/>
                          </a:solidFill>
                          <a:latin typeface="Arial"/>
                          <a:cs typeface="Arial"/>
                        </a:rPr>
                        <a:t>'n </a:t>
                      </a:r>
                      <a:r>
                        <a:rPr lang="af-ZA" sz="1050" b="0" baseline="0" noProof="0" smtClean="0">
                          <a:solidFill>
                            <a:schemeClr val="bg1"/>
                          </a:solidFill>
                          <a:latin typeface="Arial" pitchFamily="34" charset="0"/>
                          <a:cs typeface="Arial" pitchFamily="34" charset="0"/>
                        </a:rPr>
                        <a:t>alternatiewe raam of lensverbetering</a:t>
                      </a:r>
                      <a:endParaRPr lang="af-ZA" sz="1050" b="0" noProof="0" smtClean="0">
                        <a:solidFill>
                          <a:schemeClr val="bg1"/>
                        </a:solidFill>
                        <a:latin typeface="Arial" pitchFamily="34" charset="0"/>
                        <a:cs typeface="Arial" pitchFamily="34" charset="0"/>
                      </a:endParaRPr>
                    </a:p>
                    <a:p>
                      <a:endParaRPr lang="af-ZA" sz="1050" b="0" noProof="0">
                        <a:solidFill>
                          <a:schemeClr val="bg1"/>
                        </a:solidFill>
                        <a:latin typeface="Arial" pitchFamily="34" charset="0"/>
                        <a:cs typeface="Arial" pitchFamily="34" charset="0"/>
                      </a:endParaRPr>
                    </a:p>
                  </a:txBody>
                  <a:tcPr>
                    <a:solidFill>
                      <a:srgbClr val="0093D3"/>
                    </a:solidFill>
                  </a:tcPr>
                </a:tc>
              </a:tr>
              <a:tr h="1283515">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Lense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noProof="0" dirty="0" smtClean="0">
                          <a:solidFill>
                            <a:schemeClr val="bg1"/>
                          </a:solidFill>
                          <a:latin typeface="Arial" pitchFamily="34" charset="0"/>
                          <a:cs typeface="Arial" pitchFamily="34" charset="0"/>
                        </a:rPr>
                        <a:t>Keuse</a:t>
                      </a:r>
                      <a:r>
                        <a:rPr lang="af-ZA" sz="1050" b="0" baseline="0" noProof="0" dirty="0" smtClean="0">
                          <a:solidFill>
                            <a:schemeClr val="bg1"/>
                          </a:solidFill>
                          <a:latin typeface="Arial" pitchFamily="34" charset="0"/>
                          <a:cs typeface="Arial" pitchFamily="34" charset="0"/>
                        </a:rPr>
                        <a:t> tussen </a:t>
                      </a:r>
                      <a:r>
                        <a:rPr lang="af-ZA" sz="1050" b="0" noProof="0" dirty="0" smtClean="0">
                          <a:solidFill>
                            <a:schemeClr val="bg1"/>
                          </a:solidFill>
                          <a:latin typeface="Arial"/>
                          <a:cs typeface="Arial"/>
                        </a:rPr>
                        <a:t>'n stel </a:t>
                      </a:r>
                      <a:r>
                        <a:rPr lang="af-ZA" sz="1050" b="0" noProof="0" dirty="0" smtClean="0">
                          <a:solidFill>
                            <a:schemeClr val="bg1"/>
                          </a:solidFill>
                          <a:latin typeface="Arial" pitchFamily="34" charset="0"/>
                          <a:cs typeface="Arial" pitchFamily="34" charset="0"/>
                        </a:rPr>
                        <a:t>Clear Aquity-enkelvisielense of </a:t>
                      </a:r>
                      <a:r>
                        <a:rPr lang="af-ZA" sz="1050" b="0" noProof="0" dirty="0" smtClean="0">
                          <a:solidFill>
                            <a:schemeClr val="bg1"/>
                          </a:solidFill>
                          <a:latin typeface="Arial"/>
                          <a:cs typeface="Arial"/>
                        </a:rPr>
                        <a:t>'n stel</a:t>
                      </a:r>
                      <a:r>
                        <a:rPr lang="af-ZA" sz="1050" b="0" baseline="0" noProof="0" dirty="0" smtClean="0">
                          <a:solidFill>
                            <a:schemeClr val="bg1"/>
                          </a:solidFill>
                          <a:latin typeface="Arial" pitchFamily="34" charset="0"/>
                          <a:cs typeface="Arial" pitchFamily="34" charset="0"/>
                        </a:rPr>
                        <a:t> Clear Aquity-bifokale lense</a:t>
                      </a:r>
                    </a:p>
                    <a:p>
                      <a:pPr marL="0" marR="0" indent="0" algn="l" defTabSz="457200" rtl="0" eaLnBrk="1" fontAlgn="auto" latinLnBrk="0" hangingPunct="1">
                        <a:lnSpc>
                          <a:spcPct val="100000"/>
                        </a:lnSpc>
                        <a:spcBef>
                          <a:spcPts val="0"/>
                        </a:spcBef>
                        <a:spcAft>
                          <a:spcPts val="0"/>
                        </a:spcAft>
                        <a:buClrTx/>
                        <a:buSzTx/>
                        <a:buFontTx/>
                        <a:buNone/>
                        <a:tabLst/>
                        <a:defRPr/>
                      </a:pPr>
                      <a:r>
                        <a:rPr lang="af-ZA" sz="1050" b="0" baseline="0" noProof="0" dirty="0" smtClean="0">
                          <a:solidFill>
                            <a:schemeClr val="bg1"/>
                          </a:solidFill>
                          <a:latin typeface="Arial" pitchFamily="34" charset="0"/>
                          <a:cs typeface="Arial" pitchFamily="34" charset="0"/>
                        </a:rPr>
                        <a:t>(Clear Aquity-multifokale lense word gedek tot met die koste van bifokale lense)</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503046517"/>
              </p:ext>
            </p:extLst>
          </p:nvPr>
        </p:nvGraphicFramePr>
        <p:xfrm>
          <a:off x="659935" y="5433662"/>
          <a:ext cx="7498997" cy="701040"/>
        </p:xfrm>
        <a:graphic>
          <a:graphicData uri="http://schemas.openxmlformats.org/drawingml/2006/table">
            <a:tbl>
              <a:tblPr firstRow="1" bandRow="1">
                <a:tableStyleId>{5C22544A-7EE6-4342-B048-85BDC9FD1C3A}</a:tableStyleId>
              </a:tblPr>
              <a:tblGrid>
                <a:gridCol w="1500208"/>
                <a:gridCol w="2963340"/>
                <a:gridCol w="3035449"/>
              </a:tblGrid>
              <a:tr h="155197">
                <a:tc>
                  <a:txBody>
                    <a:bodyPr/>
                    <a:lstStyle/>
                    <a:p>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baseline="0" noProof="0" smtClean="0">
                          <a:solidFill>
                            <a:schemeClr val="bg1"/>
                          </a:solidFill>
                          <a:latin typeface="Arial" pitchFamily="34" charset="0"/>
                          <a:cs typeface="Arial" pitchFamily="34" charset="0"/>
                        </a:rPr>
                        <a:t>Kontaklense</a:t>
                      </a:r>
                      <a:endParaRPr lang="af-ZA" sz="1100" b="1" noProof="0">
                        <a:solidFill>
                          <a:schemeClr val="bg1"/>
                        </a:solidFill>
                        <a:latin typeface="Arial" pitchFamily="34" charset="0"/>
                        <a:cs typeface="Arial" pitchFamily="34" charset="0"/>
                      </a:endParaRPr>
                    </a:p>
                  </a:txBody>
                  <a:tcPr>
                    <a:solidFill>
                      <a:srgbClr val="0093D3"/>
                    </a:solidFill>
                  </a:tcPr>
                </a:tc>
                <a:tc>
                  <a:txBody>
                    <a:bodyPr/>
                    <a:lstStyle/>
                    <a:p>
                      <a:pPr algn="ctr"/>
                      <a:endParaRPr lang="af-ZA" sz="1100" b="1" noProof="0" dirty="0">
                        <a:solidFill>
                          <a:schemeClr val="bg1"/>
                        </a:solidFill>
                        <a:latin typeface="Arial" pitchFamily="34" charset="0"/>
                        <a:cs typeface="Arial" pitchFamily="34" charset="0"/>
                      </a:endParaRPr>
                    </a:p>
                  </a:txBody>
                  <a:tcPr>
                    <a:solidFill>
                      <a:srgbClr val="0093D3"/>
                    </a:solidFill>
                  </a:tcPr>
                </a:tc>
              </a:tr>
              <a:tr h="210144">
                <a:tc>
                  <a:txBody>
                    <a:bodyPr/>
                    <a:lstStyle/>
                    <a:p>
                      <a:r>
                        <a:rPr lang="af-ZA" sz="1050" b="1" noProof="0" dirty="0" smtClean="0">
                          <a:solidFill>
                            <a:schemeClr val="bg1"/>
                          </a:solidFill>
                          <a:latin typeface="Arial" pitchFamily="34" charset="0"/>
                          <a:cs typeface="Arial" pitchFamily="34" charset="0"/>
                        </a:rPr>
                        <a:t>Sublimiet vir bevoordeeldes</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R450</a:t>
                      </a:r>
                    </a:p>
                    <a:p>
                      <a:pPr algn="l"/>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R450</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8" name="TextBox 17"/>
          <p:cNvSpPr txBox="1"/>
          <p:nvPr/>
        </p:nvSpPr>
        <p:spPr>
          <a:xfrm>
            <a:off x="3754073" y="5125885"/>
            <a:ext cx="1635853" cy="276999"/>
          </a:xfrm>
          <a:prstGeom prst="rect">
            <a:avLst/>
          </a:prstGeom>
          <a:noFill/>
        </p:spPr>
        <p:txBody>
          <a:bodyPr wrap="square" rtlCol="0">
            <a:spAutoFit/>
          </a:bodyPr>
          <a:lstStyle/>
          <a:p>
            <a:pPr algn="ctr"/>
            <a:r>
              <a:rPr lang="af-ZA" sz="1200" b="1" dirty="0" smtClean="0">
                <a:latin typeface="Arial" pitchFamily="34" charset="0"/>
                <a:cs typeface="Arial" pitchFamily="34" charset="0"/>
              </a:rPr>
              <a:t>OF</a:t>
            </a:r>
            <a:endParaRPr lang="af-ZA" sz="1200" b="1" dirty="0">
              <a:latin typeface="Arial" pitchFamily="34" charset="0"/>
              <a:cs typeface="Arial" pitchFamily="34" charset="0"/>
            </a:endParaRPr>
          </a:p>
        </p:txBody>
      </p:sp>
      <p:sp>
        <p:nvSpPr>
          <p:cNvPr id="3" name="TextBox 2"/>
          <p:cNvSpPr txBox="1"/>
          <p:nvPr/>
        </p:nvSpPr>
        <p:spPr>
          <a:xfrm>
            <a:off x="475370" y="-10656"/>
            <a:ext cx="5251939"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VVN-Oogkundige Voordele </a:t>
            </a:r>
            <a:endParaRPr lang="en-US" sz="2800" b="1" dirty="0" smtClean="0">
              <a:solidFill>
                <a:srgbClr val="004264"/>
              </a:solidFill>
              <a:latin typeface="Airial"/>
              <a:cs typeface="Airia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6347" y="92315"/>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179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27338" y="-16067"/>
            <a:ext cx="3931977" cy="523220"/>
          </a:xfrm>
          <a:prstGeom prst="rect">
            <a:avLst/>
          </a:prstGeom>
          <a:noFill/>
        </p:spPr>
        <p:txBody>
          <a:bodyPr wrap="square" rtlCol="0">
            <a:spAutoFit/>
          </a:bodyPr>
          <a:lstStyle/>
          <a:p>
            <a:r>
              <a:rPr lang="af-ZA" sz="2800" b="1" dirty="0" smtClean="0">
                <a:solidFill>
                  <a:srgbClr val="004264"/>
                </a:solidFill>
                <a:latin typeface="Arial"/>
                <a:cs typeface="Arial"/>
              </a:rPr>
              <a:t>Nie-CSL-Toestande</a:t>
            </a:r>
            <a:endParaRPr lang="en-US" sz="2800" b="1" dirty="0" smtClean="0">
              <a:solidFill>
                <a:srgbClr val="004264"/>
              </a:solidFill>
              <a:latin typeface="Airial"/>
              <a:cs typeface="Airial"/>
            </a:endParaRPr>
          </a:p>
        </p:txBody>
      </p:sp>
      <p:sp>
        <p:nvSpPr>
          <p:cNvPr id="2" name="TextBox 1"/>
          <p:cNvSpPr txBox="1"/>
          <p:nvPr/>
        </p:nvSpPr>
        <p:spPr>
          <a:xfrm>
            <a:off x="620300" y="871098"/>
            <a:ext cx="3980039" cy="2031325"/>
          </a:xfrm>
          <a:prstGeom prst="rect">
            <a:avLst/>
          </a:prstGeom>
          <a:noFill/>
        </p:spPr>
        <p:txBody>
          <a:bodyPr wrap="square" rtlCol="0">
            <a:spAutoFit/>
          </a:bodyPr>
          <a:lstStyle/>
          <a:p>
            <a:pPr algn="just"/>
            <a:endParaRPr lang="af-ZA" sz="14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35% bybetaling: Nie-formulariummedisyne</a:t>
            </a:r>
          </a:p>
          <a:p>
            <a:pPr algn="just"/>
            <a:endParaRPr lang="af-ZA" sz="14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15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af-ZA" sz="1400" b="1" dirty="0" smtClean="0">
                <a:latin typeface="Arial" pitchFamily="34" charset="0"/>
                <a:cs typeface="Arial" pitchFamily="34" charset="0"/>
              </a:rPr>
              <a:t>L   R5 900</a:t>
            </a:r>
            <a:r>
              <a:rPr lang="af-ZA" sz="1400" b="1" dirty="0">
                <a:latin typeface="Arial" pitchFamily="34" charset="0"/>
                <a:cs typeface="Arial" pitchFamily="34" charset="0"/>
              </a:rPr>
              <a:t> </a:t>
            </a:r>
            <a:r>
              <a:rPr lang="af-ZA" sz="1400" b="1" dirty="0" smtClean="0">
                <a:latin typeface="Arial" pitchFamily="34" charset="0"/>
                <a:cs typeface="Arial" pitchFamily="34" charset="0"/>
              </a:rPr>
              <a:t>    L1+   R11 800</a:t>
            </a:r>
            <a:endParaRPr lang="af-ZA" b="1" dirty="0"/>
          </a:p>
        </p:txBody>
      </p:sp>
      <p:graphicFrame>
        <p:nvGraphicFramePr>
          <p:cNvPr id="8" name="Table 7"/>
          <p:cNvGraphicFramePr>
            <a:graphicFrameLocks noGrp="1"/>
          </p:cNvGraphicFramePr>
          <p:nvPr>
            <p:extLst>
              <p:ext uri="{D42A27DB-BD31-4B8C-83A1-F6EECF244321}">
                <p14:modId xmlns:p14="http://schemas.microsoft.com/office/powerpoint/2010/main" xmlns="" val="1029436924"/>
              </p:ext>
            </p:extLst>
          </p:nvPr>
        </p:nvGraphicFramePr>
        <p:xfrm>
          <a:off x="664950" y="3390900"/>
          <a:ext cx="3492617" cy="1820312"/>
        </p:xfrm>
        <a:graphic>
          <a:graphicData uri="http://schemas.openxmlformats.org/drawingml/2006/table">
            <a:tbl>
              <a:tblPr firstRow="1" bandRow="1">
                <a:tableStyleId>{5C22544A-7EE6-4342-B048-85BDC9FD1C3A}</a:tableStyleId>
              </a:tblPr>
              <a:tblGrid>
                <a:gridCol w="447413"/>
                <a:gridCol w="3045204"/>
              </a:tblGrid>
              <a:tr h="357272">
                <a:tc>
                  <a:txBody>
                    <a:bodyPr/>
                    <a:lstStyle/>
                    <a:p>
                      <a:endParaRPr lang="af-ZA" noProof="0" dirty="0">
                        <a:solidFill>
                          <a:schemeClr val="bg1"/>
                        </a:solidFill>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4284">
                <a:tc>
                  <a:txBody>
                    <a:bodyPr/>
                    <a:lstStyle/>
                    <a:p>
                      <a:r>
                        <a:rPr lang="af-ZA" sz="1200" noProof="0" dirty="0" smtClean="0">
                          <a:solidFill>
                            <a:schemeClr val="bg1"/>
                          </a:solidFill>
                          <a:latin typeface="Arial" pitchFamily="34" charset="0"/>
                          <a:cs typeface="Arial" pitchFamily="34" charset="0"/>
                        </a:rPr>
                        <a:t>28</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ADD / ADHD</a:t>
                      </a:r>
                      <a:endParaRPr lang="af-ZA" sz="1200" noProof="0" dirty="0">
                        <a:solidFill>
                          <a:schemeClr val="bg1"/>
                        </a:solidFill>
                        <a:latin typeface="Arial" pitchFamily="34" charset="0"/>
                        <a:cs typeface="Arial" pitchFamily="34" charset="0"/>
                      </a:endParaRPr>
                    </a:p>
                  </a:txBody>
                  <a:tcPr>
                    <a:solidFill>
                      <a:srgbClr val="0093D3"/>
                    </a:solidFill>
                  </a:tcPr>
                </a:tc>
              </a:tr>
              <a:tr h="264284">
                <a:tc>
                  <a:txBody>
                    <a:bodyPr/>
                    <a:lstStyle/>
                    <a:p>
                      <a:r>
                        <a:rPr lang="af-ZA" sz="1200" noProof="0" smtClean="0">
                          <a:solidFill>
                            <a:schemeClr val="bg1"/>
                          </a:solidFill>
                          <a:latin typeface="Arial" pitchFamily="34" charset="0"/>
                          <a:cs typeface="Arial" pitchFamily="34" charset="0"/>
                        </a:rPr>
                        <a:t>29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Aknee - ernstig</a:t>
                      </a:r>
                      <a:endParaRPr lang="af-ZA" sz="1200" noProof="0" dirty="0">
                        <a:solidFill>
                          <a:schemeClr val="bg1"/>
                        </a:solidFill>
                        <a:latin typeface="Arial" pitchFamily="34" charset="0"/>
                        <a:cs typeface="Arial" pitchFamily="34" charset="0"/>
                      </a:endParaRPr>
                    </a:p>
                  </a:txBody>
                  <a:tcPr>
                    <a:solidFill>
                      <a:srgbClr val="0093D3"/>
                    </a:solidFill>
                  </a:tcPr>
                </a:tc>
              </a:tr>
              <a:tr h="264284">
                <a:tc>
                  <a:txBody>
                    <a:bodyPr/>
                    <a:lstStyle/>
                    <a:p>
                      <a:r>
                        <a:rPr lang="af-ZA" sz="1200" noProof="0" dirty="0" smtClean="0">
                          <a:solidFill>
                            <a:schemeClr val="bg1"/>
                          </a:solidFill>
                          <a:latin typeface="Arial" pitchFamily="34" charset="0"/>
                          <a:cs typeface="Arial" pitchFamily="34" charset="0"/>
                        </a:rPr>
                        <a:t>30</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Ekseem</a:t>
                      </a:r>
                      <a:endParaRPr lang="af-ZA" sz="1200" noProof="0" dirty="0">
                        <a:solidFill>
                          <a:schemeClr val="bg1"/>
                        </a:solidFill>
                        <a:latin typeface="Arial" pitchFamily="34" charset="0"/>
                        <a:cs typeface="Arial" pitchFamily="34" charset="0"/>
                      </a:endParaRPr>
                    </a:p>
                  </a:txBody>
                  <a:tcPr>
                    <a:solidFill>
                      <a:srgbClr val="0093D3"/>
                    </a:solidFill>
                  </a:tcPr>
                </a:tc>
              </a:tr>
              <a:tr h="264284">
                <a:tc>
                  <a:txBody>
                    <a:bodyPr/>
                    <a:lstStyle/>
                    <a:p>
                      <a:r>
                        <a:rPr lang="af-ZA" sz="1200" noProof="0" smtClean="0">
                          <a:solidFill>
                            <a:schemeClr val="bg1"/>
                          </a:solidFill>
                          <a:latin typeface="Arial" pitchFamily="34" charset="0"/>
                          <a:cs typeface="Arial" pitchFamily="34" charset="0"/>
                        </a:rPr>
                        <a:t>31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Allergiese</a:t>
                      </a:r>
                      <a:r>
                        <a:rPr lang="af-ZA" sz="1200" baseline="0" noProof="0" dirty="0" smtClean="0">
                          <a:solidFill>
                            <a:schemeClr val="bg1"/>
                          </a:solidFill>
                          <a:latin typeface="Arial" pitchFamily="34" charset="0"/>
                          <a:cs typeface="Arial" pitchFamily="34" charset="0"/>
                        </a:rPr>
                        <a:t> rhinitis</a:t>
                      </a:r>
                      <a:endParaRPr lang="af-ZA" sz="1200" noProof="0" dirty="0">
                        <a:solidFill>
                          <a:schemeClr val="bg1"/>
                        </a:solidFill>
                        <a:latin typeface="Arial" pitchFamily="34" charset="0"/>
                        <a:cs typeface="Arial" pitchFamily="34" charset="0"/>
                      </a:endParaRPr>
                    </a:p>
                  </a:txBody>
                  <a:tcPr>
                    <a:solidFill>
                      <a:srgbClr val="0093D3"/>
                    </a:solidFill>
                  </a:tcPr>
                </a:tc>
              </a:tr>
              <a:tr h="357272">
                <a:tc>
                  <a:txBody>
                    <a:bodyPr/>
                    <a:lstStyle/>
                    <a:p>
                      <a:r>
                        <a:rPr lang="af-ZA" sz="1200" noProof="0" smtClean="0">
                          <a:solidFill>
                            <a:schemeClr val="bg1"/>
                          </a:solidFill>
                          <a:latin typeface="Arial" pitchFamily="34" charset="0"/>
                          <a:cs typeface="Arial" pitchFamily="34" charset="0"/>
                        </a:rPr>
                        <a:t>32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Migraine-profilakse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843891853"/>
              </p:ext>
            </p:extLst>
          </p:nvPr>
        </p:nvGraphicFramePr>
        <p:xfrm>
          <a:off x="4730691" y="1774073"/>
          <a:ext cx="3270309" cy="3442775"/>
        </p:xfrm>
        <a:graphic>
          <a:graphicData uri="http://schemas.openxmlformats.org/drawingml/2006/table">
            <a:tbl>
              <a:tblPr firstRow="1" bandRow="1">
                <a:tableStyleId>{5C22544A-7EE6-4342-B048-85BDC9FD1C3A}</a:tableStyleId>
              </a:tblPr>
              <a:tblGrid>
                <a:gridCol w="418935"/>
                <a:gridCol w="2851374"/>
              </a:tblGrid>
              <a:tr h="342821">
                <a:tc>
                  <a:txBody>
                    <a:bodyPr/>
                    <a:lstStyle/>
                    <a:p>
                      <a:endParaRPr lang="af-ZA" sz="1200"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57116">
                <a:tc>
                  <a:txBody>
                    <a:bodyPr/>
                    <a:lstStyle/>
                    <a:p>
                      <a:r>
                        <a:rPr lang="af-ZA" sz="1200" noProof="0" smtClean="0">
                          <a:solidFill>
                            <a:schemeClr val="bg1"/>
                          </a:solidFill>
                          <a:latin typeface="Arial" pitchFamily="34" charset="0"/>
                          <a:cs typeface="Arial" pitchFamily="34" charset="0"/>
                        </a:rPr>
                        <a:t>33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Jig-profilakse</a:t>
                      </a:r>
                      <a:endParaRPr lang="af-ZA" sz="1200" noProof="0" dirty="0">
                        <a:solidFill>
                          <a:schemeClr val="bg1"/>
                        </a:solidFill>
                        <a:latin typeface="Arial" pitchFamily="34" charset="0"/>
                        <a:cs typeface="Arial" pitchFamily="34" charset="0"/>
                      </a:endParaRPr>
                    </a:p>
                  </a:txBody>
                  <a:tcPr>
                    <a:solidFill>
                      <a:srgbClr val="0093D3"/>
                    </a:solidFill>
                  </a:tcPr>
                </a:tc>
              </a:tr>
              <a:tr h="257116">
                <a:tc>
                  <a:txBody>
                    <a:bodyPr/>
                    <a:lstStyle/>
                    <a:p>
                      <a:r>
                        <a:rPr lang="af-ZA" sz="1200" noProof="0" smtClean="0">
                          <a:solidFill>
                            <a:schemeClr val="bg1"/>
                          </a:solidFill>
                          <a:latin typeface="Arial" pitchFamily="34" charset="0"/>
                          <a:cs typeface="Arial" pitchFamily="34" charset="0"/>
                        </a:rPr>
                        <a:t>34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Endometriose</a:t>
                      </a:r>
                      <a:endParaRPr lang="af-ZA" sz="1200" noProof="0" dirty="0">
                        <a:solidFill>
                          <a:schemeClr val="bg1"/>
                        </a:solidFill>
                        <a:latin typeface="Arial" pitchFamily="34" charset="0"/>
                        <a:cs typeface="Arial" pitchFamily="34" charset="0"/>
                      </a:endParaRPr>
                    </a:p>
                  </a:txBody>
                  <a:tcPr>
                    <a:solidFill>
                      <a:srgbClr val="0093D3"/>
                    </a:solidFill>
                  </a:tcPr>
                </a:tc>
              </a:tr>
              <a:tr h="257193">
                <a:tc>
                  <a:txBody>
                    <a:bodyPr/>
                    <a:lstStyle/>
                    <a:p>
                      <a:r>
                        <a:rPr lang="af-ZA" sz="1200" noProof="0" smtClean="0">
                          <a:solidFill>
                            <a:schemeClr val="bg1"/>
                          </a:solidFill>
                          <a:latin typeface="Arial" pitchFamily="34" charset="0"/>
                          <a:cs typeface="Arial" pitchFamily="34" charset="0"/>
                        </a:rPr>
                        <a:t>35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Ernstige</a:t>
                      </a:r>
                      <a:r>
                        <a:rPr lang="af-ZA" sz="1200" baseline="0" noProof="0" dirty="0" smtClean="0">
                          <a:solidFill>
                            <a:schemeClr val="bg1"/>
                          </a:solidFill>
                          <a:latin typeface="Arial" pitchFamily="34" charset="0"/>
                          <a:cs typeface="Arial" pitchFamily="34" charset="0"/>
                        </a:rPr>
                        <a:t> depressie</a:t>
                      </a:r>
                      <a:endParaRPr lang="af-ZA" sz="1200" noProof="0" dirty="0">
                        <a:solidFill>
                          <a:schemeClr val="bg1"/>
                        </a:solidFill>
                        <a:latin typeface="Arial" pitchFamily="34" charset="0"/>
                        <a:cs typeface="Arial" pitchFamily="34" charset="0"/>
                      </a:endParaRPr>
                    </a:p>
                  </a:txBody>
                  <a:tcPr>
                    <a:solidFill>
                      <a:srgbClr val="0093D3"/>
                    </a:solidFill>
                  </a:tcPr>
                </a:tc>
              </a:tr>
              <a:tr h="260638">
                <a:tc>
                  <a:txBody>
                    <a:bodyPr/>
                    <a:lstStyle/>
                    <a:p>
                      <a:r>
                        <a:rPr lang="af-ZA" sz="1200" noProof="0" smtClean="0">
                          <a:solidFill>
                            <a:schemeClr val="bg1"/>
                          </a:solidFill>
                          <a:latin typeface="Arial" pitchFamily="34" charset="0"/>
                          <a:cs typeface="Arial" pitchFamily="34" charset="0"/>
                        </a:rPr>
                        <a:t>36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Chroniese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37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Polisistiese</a:t>
                      </a:r>
                      <a:r>
                        <a:rPr lang="af-ZA" sz="1200" baseline="0" noProof="0" dirty="0" smtClean="0">
                          <a:solidFill>
                            <a:schemeClr val="bg1"/>
                          </a:solidFill>
                          <a:latin typeface="Arial" pitchFamily="34" charset="0"/>
                          <a:cs typeface="Arial" pitchFamily="34" charset="0"/>
                        </a:rPr>
                        <a:t> ovariale sindroom</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38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Graves se siekte</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39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Obsessief-kompulsiewe versteuring</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40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Beroerte</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41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Paraplegie /</a:t>
                      </a:r>
                      <a:r>
                        <a:rPr lang="af-ZA" sz="1200" baseline="0" noProof="0" dirty="0" smtClean="0">
                          <a:solidFill>
                            <a:schemeClr val="bg1"/>
                          </a:solidFill>
                          <a:latin typeface="Arial" pitchFamily="34" charset="0"/>
                          <a:cs typeface="Arial" pitchFamily="34" charset="0"/>
                        </a:rPr>
                        <a:t> Kwadruplegie</a:t>
                      </a:r>
                      <a:endParaRPr lang="af-ZA" sz="1200" noProof="0" dirty="0">
                        <a:solidFill>
                          <a:schemeClr val="bg1"/>
                        </a:solidFill>
                        <a:latin typeface="Arial" pitchFamily="34" charset="0"/>
                        <a:cs typeface="Arial" pitchFamily="34" charset="0"/>
                      </a:endParaRPr>
                    </a:p>
                  </a:txBody>
                  <a:tcPr>
                    <a:solidFill>
                      <a:srgbClr val="0093D3"/>
                    </a:solidFill>
                  </a:tcPr>
                </a:tc>
              </a:tr>
              <a:tr h="333779">
                <a:tc>
                  <a:txBody>
                    <a:bodyPr/>
                    <a:lstStyle/>
                    <a:p>
                      <a:r>
                        <a:rPr lang="af-ZA" sz="1200" noProof="0" smtClean="0">
                          <a:solidFill>
                            <a:schemeClr val="bg1"/>
                          </a:solidFill>
                          <a:latin typeface="Arial" pitchFamily="34" charset="0"/>
                          <a:cs typeface="Arial" pitchFamily="34" charset="0"/>
                        </a:rPr>
                        <a:t>42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Pulmonale embolisme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5106" y="92568"/>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722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4" name="TextBox 3"/>
          <p:cNvSpPr txBox="1"/>
          <p:nvPr/>
        </p:nvSpPr>
        <p:spPr>
          <a:xfrm>
            <a:off x="467232" y="-22398"/>
            <a:ext cx="1983996"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 Voordele</a:t>
            </a:r>
            <a:endParaRPr lang="af-ZA" sz="2800" b="1" dirty="0">
              <a:solidFill>
                <a:srgbClr val="004264"/>
              </a:solidFill>
              <a:latin typeface="Arial" pitchFamily="34" charset="0"/>
              <a:cs typeface="Arial" pitchFamily="34" charset="0"/>
            </a:endParaRPr>
          </a:p>
        </p:txBody>
      </p:sp>
      <p:sp>
        <p:nvSpPr>
          <p:cNvPr id="2" name="TextBox 1"/>
          <p:cNvSpPr txBox="1"/>
          <p:nvPr/>
        </p:nvSpPr>
        <p:spPr>
          <a:xfrm>
            <a:off x="594360" y="914400"/>
            <a:ext cx="7124700" cy="3970318"/>
          </a:xfrm>
          <a:prstGeom prst="rect">
            <a:avLst/>
          </a:prstGeom>
          <a:noFill/>
        </p:spPr>
        <p:txBody>
          <a:bodyPr wrap="square" rtlCol="0">
            <a:spAutoFit/>
          </a:bodyPr>
          <a:lstStyle/>
          <a:p>
            <a:pPr marL="285750" indent="-285750">
              <a:buFont typeface="Arial" pitchFamily="34" charset="0"/>
              <a:buChar char="•"/>
            </a:pPr>
            <a:r>
              <a:rPr lang="af-ZA" dirty="0" smtClean="0">
                <a:latin typeface="Arial" pitchFamily="34" charset="0"/>
                <a:cs typeface="Arial" pitchFamily="34" charset="0"/>
              </a:rPr>
              <a:t>Alle uitgawes word betaal deur die maandelikse spaarrekening bydrae</a:t>
            </a:r>
          </a:p>
          <a:p>
            <a:r>
              <a:rPr lang="af-ZA" dirty="0" smtClean="0">
                <a:latin typeface="Arial" pitchFamily="34" charset="0"/>
                <a:cs typeface="Arial" pitchFamily="34" charset="0"/>
              </a:rPr>
              <a:t>	Enkel lede </a:t>
            </a:r>
            <a:r>
              <a:rPr lang="af-ZA" dirty="0" smtClean="0">
                <a:latin typeface="Arial" pitchFamily="34" charset="0"/>
                <a:cs typeface="Arial" pitchFamily="34" charset="0"/>
              </a:rPr>
              <a:t>R441 </a:t>
            </a:r>
            <a:r>
              <a:rPr lang="af-ZA" dirty="0" smtClean="0">
                <a:latin typeface="Arial" pitchFamily="34" charset="0"/>
                <a:cs typeface="Arial" pitchFamily="34" charset="0"/>
              </a:rPr>
              <a:t>per maand</a:t>
            </a:r>
          </a:p>
          <a:p>
            <a:endParaRPr lang="af-ZA" dirty="0" smtClean="0">
              <a:latin typeface="Arial" pitchFamily="34" charset="0"/>
              <a:cs typeface="Arial" pitchFamily="34" charset="0"/>
            </a:endParaRPr>
          </a:p>
          <a:p>
            <a:pPr marL="285750" indent="-285750">
              <a:buFont typeface="Arial" pitchFamily="34" charset="0"/>
              <a:buChar char="•"/>
            </a:pPr>
            <a:r>
              <a:rPr lang="af-ZA" dirty="0" smtClean="0">
                <a:latin typeface="Arial" pitchFamily="34" charset="0"/>
                <a:cs typeface="Arial" pitchFamily="34" charset="0"/>
              </a:rPr>
              <a:t>Daarna – betaalbaar uit Skema Voordele – Dag-tot-Dag voordele</a:t>
            </a:r>
          </a:p>
          <a:p>
            <a:r>
              <a:rPr lang="af-ZA" dirty="0" smtClean="0">
                <a:latin typeface="Arial" pitchFamily="34" charset="0"/>
                <a:cs typeface="Arial" pitchFamily="34" charset="0"/>
              </a:rPr>
              <a:t>	Limiete toepaslik – </a:t>
            </a:r>
          </a:p>
          <a:p>
            <a:r>
              <a:rPr lang="af-ZA" dirty="0" smtClean="0">
                <a:latin typeface="Arial" pitchFamily="34" charset="0"/>
                <a:cs typeface="Arial" pitchFamily="34" charset="0"/>
              </a:rPr>
              <a:t>		Oorhoofse limiet van R9 500 (R19 500)</a:t>
            </a:r>
          </a:p>
          <a:p>
            <a:r>
              <a:rPr lang="af-ZA" dirty="0" smtClean="0">
                <a:latin typeface="Arial" pitchFamily="34" charset="0"/>
                <a:cs typeface="Arial" pitchFamily="34" charset="0"/>
              </a:rPr>
              <a:t>		Diens Spesifieke limiete (afhangende van diens tipe)</a:t>
            </a:r>
          </a:p>
          <a:p>
            <a:endParaRPr lang="af-ZA" dirty="0" smtClean="0">
              <a:latin typeface="Arial" pitchFamily="34" charset="0"/>
              <a:cs typeface="Arial" pitchFamily="34" charset="0"/>
            </a:endParaRPr>
          </a:p>
          <a:p>
            <a:pPr marL="285750" indent="-285750">
              <a:buFont typeface="Arial" pitchFamily="34" charset="0"/>
              <a:buChar char="•"/>
            </a:pPr>
            <a:r>
              <a:rPr lang="af-ZA" dirty="0" smtClean="0">
                <a:latin typeface="Arial" pitchFamily="34" charset="0"/>
                <a:cs typeface="Arial" pitchFamily="34" charset="0"/>
              </a:rPr>
              <a:t>Indien ŉ lid minder as die maandelikse spaarrekening bydra geëis het – word die fondse oorgedra na die Bonus Rekening</a:t>
            </a:r>
          </a:p>
          <a:p>
            <a:endParaRPr lang="af-ZA" dirty="0" smtClean="0">
              <a:latin typeface="Arial" pitchFamily="34" charset="0"/>
              <a:cs typeface="Arial" pitchFamily="34" charset="0"/>
            </a:endParaRPr>
          </a:p>
          <a:p>
            <a:pPr marL="285750" indent="-285750">
              <a:buFont typeface="Arial" pitchFamily="34" charset="0"/>
              <a:buChar char="•"/>
            </a:pPr>
            <a:r>
              <a:rPr lang="af-ZA" dirty="0" smtClean="0">
                <a:latin typeface="Arial" pitchFamily="34" charset="0"/>
                <a:cs typeface="Arial" pitchFamily="34" charset="0"/>
              </a:rPr>
              <a:t>Wanneer die Dag-tot-Dag limiete uitgeput is – word die uitgawe betaal vanaf die Bonus Rekening</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7966" y="80573"/>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9656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647700444"/>
              </p:ext>
            </p:extLst>
          </p:nvPr>
        </p:nvGraphicFramePr>
        <p:xfrm>
          <a:off x="560717" y="1229360"/>
          <a:ext cx="8058969" cy="393700"/>
        </p:xfrm>
        <a:graphic>
          <a:graphicData uri="http://schemas.openxmlformats.org/drawingml/2006/table">
            <a:tbl>
              <a:tblPr firstRow="1" bandRow="1">
                <a:tableStyleId>{5C22544A-7EE6-4342-B048-85BDC9FD1C3A}</a:tableStyleId>
              </a:tblPr>
              <a:tblGrid>
                <a:gridCol w="8058969"/>
              </a:tblGrid>
              <a:tr h="393700">
                <a:tc>
                  <a:txBody>
                    <a:bodyPr/>
                    <a:lstStyle/>
                    <a:p>
                      <a:pPr algn="ctr"/>
                      <a:r>
                        <a:rPr lang="af-ZA" sz="1400" noProof="0" dirty="0" smtClean="0">
                          <a:solidFill>
                            <a:schemeClr val="bg1"/>
                          </a:solidFill>
                          <a:latin typeface="Arial" pitchFamily="34" charset="0"/>
                          <a:cs typeface="Arial" pitchFamily="34" charset="0"/>
                        </a:rPr>
                        <a:t>Bonus</a:t>
                      </a:r>
                      <a:r>
                        <a:rPr lang="af-ZA" sz="1400" baseline="0" noProof="0" dirty="0" smtClean="0">
                          <a:solidFill>
                            <a:schemeClr val="bg1"/>
                          </a:solidFill>
                          <a:latin typeface="Arial" pitchFamily="34" charset="0"/>
                          <a:cs typeface="Arial" pitchFamily="34" charset="0"/>
                        </a:rPr>
                        <a:t> Rekening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707668444"/>
              </p:ext>
            </p:extLst>
          </p:nvPr>
        </p:nvGraphicFramePr>
        <p:xfrm>
          <a:off x="562182" y="1767102"/>
          <a:ext cx="8057504" cy="731520"/>
        </p:xfrm>
        <a:graphic>
          <a:graphicData uri="http://schemas.openxmlformats.org/drawingml/2006/table">
            <a:tbl>
              <a:tblPr firstRow="1" bandRow="1">
                <a:tableStyleId>{5C22544A-7EE6-4342-B048-85BDC9FD1C3A}</a:tableStyleId>
              </a:tblPr>
              <a:tblGrid>
                <a:gridCol w="8057504"/>
              </a:tblGrid>
              <a:tr h="370840">
                <a:tc>
                  <a:txBody>
                    <a:bodyPr/>
                    <a:lstStyle/>
                    <a:p>
                      <a:pPr algn="ctr"/>
                      <a:r>
                        <a:rPr lang="af-ZA" sz="1400" b="1" noProof="0" dirty="0" smtClean="0">
                          <a:solidFill>
                            <a:schemeClr val="bg1"/>
                          </a:solidFill>
                          <a:latin typeface="Arial" pitchFamily="34" charset="0"/>
                          <a:cs typeface="Arial" pitchFamily="34" charset="0"/>
                        </a:rPr>
                        <a:t>Skema Voordele: Dag-tot-Dag</a:t>
                      </a:r>
                      <a:r>
                        <a:rPr lang="af-ZA" sz="1400" b="1" baseline="0" noProof="0" dirty="0" smtClean="0">
                          <a:solidFill>
                            <a:schemeClr val="bg1"/>
                          </a:solidFill>
                          <a:latin typeface="Arial" pitchFamily="34" charset="0"/>
                          <a:cs typeface="Arial" pitchFamily="34" charset="0"/>
                        </a:rPr>
                        <a:t> Dienste</a:t>
                      </a:r>
                    </a:p>
                    <a:p>
                      <a:pPr algn="ctr"/>
                      <a:endParaRPr lang="af-ZA" sz="1400" b="1" baseline="0" noProof="0" dirty="0" smtClean="0">
                        <a:solidFill>
                          <a:schemeClr val="bg1"/>
                        </a:solidFill>
                        <a:latin typeface="Arial" pitchFamily="34" charset="0"/>
                        <a:cs typeface="Arial" pitchFamily="34" charset="0"/>
                      </a:endParaRPr>
                    </a:p>
                    <a:p>
                      <a:pPr algn="ctr"/>
                      <a:r>
                        <a:rPr lang="af-ZA" sz="1400" b="1" baseline="0" noProof="0" dirty="0" smtClean="0">
                          <a:solidFill>
                            <a:schemeClr val="bg1"/>
                          </a:solidFill>
                          <a:latin typeface="Arial" pitchFamily="34" charset="0"/>
                          <a:cs typeface="Arial" pitchFamily="34" charset="0"/>
                        </a:rPr>
                        <a:t>R9 500 per enkel lid / R19 500 per familie</a:t>
                      </a:r>
                      <a:endParaRPr lang="af-ZA" sz="14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677373516"/>
              </p:ext>
            </p:extLst>
          </p:nvPr>
        </p:nvGraphicFramePr>
        <p:xfrm>
          <a:off x="549278" y="3595531"/>
          <a:ext cx="8042263" cy="731520"/>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Skem</a:t>
                      </a:r>
                      <a:r>
                        <a:rPr lang="af-ZA" sz="1400" baseline="0" noProof="0" dirty="0" smtClean="0">
                          <a:solidFill>
                            <a:schemeClr val="bg1"/>
                          </a:solidFill>
                          <a:latin typeface="Arial" pitchFamily="34" charset="0"/>
                          <a:cs typeface="Arial" pitchFamily="34" charset="0"/>
                        </a:rPr>
                        <a:t>a Voordele: </a:t>
                      </a:r>
                    </a:p>
                    <a:p>
                      <a:pPr algn="ctr"/>
                      <a:endParaRPr lang="af-ZA" sz="1400" baseline="0" noProof="0" dirty="0" smtClean="0">
                        <a:solidFill>
                          <a:schemeClr val="bg1"/>
                        </a:solidFill>
                        <a:latin typeface="Arial" pitchFamily="34" charset="0"/>
                        <a:cs typeface="Arial" pitchFamily="34" charset="0"/>
                      </a:endParaRPr>
                    </a:p>
                    <a:p>
                      <a:pPr algn="ctr"/>
                      <a:r>
                        <a:rPr lang="af-ZA" sz="1400" baseline="0" noProof="0" dirty="0" smtClean="0">
                          <a:solidFill>
                            <a:schemeClr val="bg1"/>
                          </a:solidFill>
                          <a:latin typeface="Arial" pitchFamily="34" charset="0"/>
                          <a:cs typeface="Arial" pitchFamily="34" charset="0"/>
                        </a:rPr>
                        <a:t>Voorkomendesorg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643116292"/>
              </p:ext>
            </p:extLst>
          </p:nvPr>
        </p:nvGraphicFramePr>
        <p:xfrm>
          <a:off x="562182"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4" name="TextBox 13"/>
          <p:cNvSpPr txBox="1"/>
          <p:nvPr/>
        </p:nvSpPr>
        <p:spPr>
          <a:xfrm>
            <a:off x="343517" y="-22397"/>
            <a:ext cx="1790758" cy="523220"/>
          </a:xfrm>
          <a:prstGeom prst="rect">
            <a:avLst/>
          </a:prstGeom>
          <a:noFill/>
        </p:spPr>
        <p:txBody>
          <a:bodyPr wrap="square" rtlCol="0">
            <a:spAutoFit/>
          </a:bodyPr>
          <a:lstStyle/>
          <a:p>
            <a:r>
              <a:rPr lang="af-ZA" sz="2800" b="1" dirty="0" smtClean="0">
                <a:solidFill>
                  <a:srgbClr val="004264"/>
                </a:solidFill>
                <a:latin typeface="Arial"/>
                <a:cs typeface="Arial"/>
              </a:rPr>
              <a:t> Voordele</a:t>
            </a:r>
            <a:endParaRPr lang="af-ZA" sz="2800" b="1" dirty="0">
              <a:solidFill>
                <a:srgbClr val="004264"/>
              </a:solidFill>
              <a:latin typeface="Arial"/>
              <a:cs typeface="Arial"/>
            </a:endParaRPr>
          </a:p>
        </p:txBody>
      </p:sp>
      <p:sp>
        <p:nvSpPr>
          <p:cNvPr id="3" name="TextBox 2"/>
          <p:cNvSpPr txBox="1"/>
          <p:nvPr/>
        </p:nvSpPr>
        <p:spPr>
          <a:xfrm>
            <a:off x="3977499" y="777240"/>
            <a:ext cx="1635853" cy="369332"/>
          </a:xfrm>
          <a:prstGeom prst="rect">
            <a:avLst/>
          </a:prstGeom>
          <a:noFill/>
        </p:spPr>
        <p:txBody>
          <a:bodyPr wrap="square" rtlCol="0">
            <a:spAutoFit/>
          </a:bodyPr>
          <a:lstStyle/>
          <a:p>
            <a:r>
              <a:rPr lang="en-ZA" b="1" dirty="0" smtClean="0">
                <a:solidFill>
                  <a:srgbClr val="004264"/>
                </a:solidFill>
                <a:latin typeface="Arial" pitchFamily="34" charset="0"/>
                <a:cs typeface="Arial" pitchFamily="34" charset="0"/>
              </a:rPr>
              <a:t>Struktuur</a:t>
            </a:r>
            <a:endParaRPr lang="en-ZA" b="1" dirty="0">
              <a:solidFill>
                <a:srgbClr val="004264"/>
              </a:solidFill>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1088882259"/>
              </p:ext>
            </p:extLst>
          </p:nvPr>
        </p:nvGraphicFramePr>
        <p:xfrm>
          <a:off x="123889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003412848"/>
              </p:ext>
            </p:extLst>
          </p:nvPr>
        </p:nvGraphicFramePr>
        <p:xfrm>
          <a:off x="1905000"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177868992"/>
              </p:ext>
            </p:extLst>
          </p:nvPr>
        </p:nvGraphicFramePr>
        <p:xfrm>
          <a:off x="2558738"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3896100795"/>
              </p:ext>
            </p:extLst>
          </p:nvPr>
        </p:nvGraphicFramePr>
        <p:xfrm>
          <a:off x="3250435" y="2873628"/>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3277236227"/>
              </p:ext>
            </p:extLst>
          </p:nvPr>
        </p:nvGraphicFramePr>
        <p:xfrm>
          <a:off x="3921099"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56315003"/>
              </p:ext>
            </p:extLst>
          </p:nvPr>
        </p:nvGraphicFramePr>
        <p:xfrm>
          <a:off x="4572000" y="2873184"/>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4149202015"/>
              </p:ext>
            </p:extLst>
          </p:nvPr>
        </p:nvGraphicFramePr>
        <p:xfrm>
          <a:off x="5257222"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580833889"/>
              </p:ext>
            </p:extLst>
          </p:nvPr>
        </p:nvGraphicFramePr>
        <p:xfrm>
          <a:off x="592519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1609214857"/>
              </p:ext>
            </p:extLst>
          </p:nvPr>
        </p:nvGraphicFramePr>
        <p:xfrm>
          <a:off x="6603376" y="2878926"/>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1170821553"/>
              </p:ext>
            </p:extLst>
          </p:nvPr>
        </p:nvGraphicFramePr>
        <p:xfrm>
          <a:off x="7273936" y="2880804"/>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xmlns="" val="2644328054"/>
              </p:ext>
            </p:extLst>
          </p:nvPr>
        </p:nvGraphicFramePr>
        <p:xfrm>
          <a:off x="7949221" y="2861532"/>
          <a:ext cx="597524" cy="410729"/>
        </p:xfrm>
        <a:graphic>
          <a:graphicData uri="http://schemas.openxmlformats.org/drawingml/2006/table">
            <a:tbl>
              <a:tblPr firstRow="1" bandRow="1">
                <a:tableStyleId>{5C22544A-7EE6-4342-B048-85BDC9FD1C3A}</a:tableStyleId>
              </a:tblPr>
              <a:tblGrid>
                <a:gridCol w="597524"/>
              </a:tblGrid>
              <a:tr h="410729">
                <a:tc>
                  <a:txBody>
                    <a:bodyPr/>
                    <a:lstStyle/>
                    <a:p>
                      <a:r>
                        <a:rPr lang="af-ZA" sz="1100" b="1" noProof="0" dirty="0" smtClean="0">
                          <a:solidFill>
                            <a:schemeClr val="bg1"/>
                          </a:solidFill>
                          <a:latin typeface="Arial" pitchFamily="34" charset="0"/>
                          <a:cs typeface="Arial" pitchFamily="34" charset="0"/>
                        </a:rPr>
                        <a:t>IMSR</a:t>
                      </a:r>
                      <a:endParaRPr lang="af-ZA" sz="11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xmlns="" val="486953748"/>
              </p:ext>
            </p:extLst>
          </p:nvPr>
        </p:nvGraphicFramePr>
        <p:xfrm>
          <a:off x="549278" y="4581936"/>
          <a:ext cx="8042263" cy="453005"/>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Internasionale</a:t>
                      </a:r>
                      <a:r>
                        <a:rPr lang="af-ZA" sz="1400" baseline="0" noProof="0" dirty="0" smtClean="0">
                          <a:solidFill>
                            <a:schemeClr val="bg1"/>
                          </a:solidFill>
                          <a:latin typeface="Arial" pitchFamily="34" charset="0"/>
                          <a:cs typeface="Arial" pitchFamily="34" charset="0"/>
                        </a:rPr>
                        <a:t> Reisversekering</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4169609123"/>
              </p:ext>
            </p:extLst>
          </p:nvPr>
        </p:nvGraphicFramePr>
        <p:xfrm>
          <a:off x="549278" y="5242243"/>
          <a:ext cx="8042263" cy="731520"/>
        </p:xfrm>
        <a:graphic>
          <a:graphicData uri="http://schemas.openxmlformats.org/drawingml/2006/table">
            <a:tbl>
              <a:tblPr firstRow="1" bandRow="1">
                <a:tableStyleId>{5C22544A-7EE6-4342-B048-85BDC9FD1C3A}</a:tableStyleId>
              </a:tblPr>
              <a:tblGrid>
                <a:gridCol w="8042263"/>
              </a:tblGrid>
              <a:tr h="453005">
                <a:tc>
                  <a:txBody>
                    <a:bodyPr/>
                    <a:lstStyle/>
                    <a:p>
                      <a:pPr algn="ctr"/>
                      <a:r>
                        <a:rPr lang="af-ZA" sz="1400" noProof="0" dirty="0" smtClean="0">
                          <a:solidFill>
                            <a:schemeClr val="bg1"/>
                          </a:solidFill>
                          <a:latin typeface="Arial" pitchFamily="34" charset="0"/>
                          <a:cs typeface="Arial" pitchFamily="34" charset="0"/>
                        </a:rPr>
                        <a:t>Skema</a:t>
                      </a:r>
                      <a:r>
                        <a:rPr lang="af-ZA" sz="1400" baseline="0" noProof="0" dirty="0" smtClean="0">
                          <a:solidFill>
                            <a:schemeClr val="bg1"/>
                          </a:solidFill>
                          <a:latin typeface="Arial" pitchFamily="34" charset="0"/>
                          <a:cs typeface="Arial" pitchFamily="34" charset="0"/>
                        </a:rPr>
                        <a:t> Voordele: </a:t>
                      </a:r>
                    </a:p>
                    <a:p>
                      <a:pPr algn="ctr"/>
                      <a:endParaRPr lang="af-ZA" sz="1400" baseline="0" noProof="0" dirty="0" smtClean="0">
                        <a:solidFill>
                          <a:schemeClr val="bg1"/>
                        </a:solidFill>
                        <a:latin typeface="Arial" pitchFamily="34" charset="0"/>
                        <a:cs typeface="Arial" pitchFamily="34" charset="0"/>
                      </a:endParaRPr>
                    </a:p>
                    <a:p>
                      <a:pPr algn="ctr"/>
                      <a:r>
                        <a:rPr lang="af-ZA" sz="1400" baseline="0" noProof="0" dirty="0" smtClean="0">
                          <a:solidFill>
                            <a:schemeClr val="bg1"/>
                          </a:solidFill>
                          <a:latin typeface="Arial" pitchFamily="34" charset="0"/>
                          <a:cs typeface="Arial" pitchFamily="34" charset="0"/>
                        </a:rPr>
                        <a:t>Hospitalisasie, Noodgevalle en Formulariummedisyne</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pic>
        <p:nvPicPr>
          <p:cNvPr id="2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7291" y="805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456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26211"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Prestasie-aanwysers</a:t>
            </a:r>
            <a:endParaRPr lang="af-ZA" sz="2800" b="1" dirty="0">
              <a:solidFill>
                <a:srgbClr val="004264"/>
              </a:solidFill>
              <a:latin typeface="Arial"/>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xmlns="" val="2193328920"/>
              </p:ext>
            </p:extLst>
          </p:nvPr>
        </p:nvGraphicFramePr>
        <p:xfrm>
          <a:off x="640080" y="624840"/>
          <a:ext cx="7490460" cy="5516880"/>
        </p:xfrm>
        <a:graphic>
          <a:graphicData uri="http://schemas.openxmlformats.org/drawingml/2006/table">
            <a:tbl>
              <a:tblPr firstRow="1" bandRow="1">
                <a:tableStyleId>{5C22544A-7EE6-4342-B048-85BDC9FD1C3A}</a:tableStyleId>
              </a:tblPr>
              <a:tblGrid>
                <a:gridCol w="3669308"/>
                <a:gridCol w="1828025"/>
                <a:gridCol w="1993127"/>
              </a:tblGrid>
              <a:tr h="510287">
                <a:tc>
                  <a:txBody>
                    <a:bodyPr/>
                    <a:lstStyle/>
                    <a:p>
                      <a:r>
                        <a:rPr lang="af-ZA" sz="1400" b="1" noProof="0" dirty="0" smtClean="0">
                          <a:solidFill>
                            <a:schemeClr val="bg1"/>
                          </a:solidFill>
                        </a:rPr>
                        <a:t>Item</a:t>
                      </a:r>
                      <a:endParaRPr lang="af-ZA" sz="1400" b="1" noProof="0" dirty="0">
                        <a:solidFill>
                          <a:schemeClr val="bg1"/>
                        </a:solidFill>
                      </a:endParaRPr>
                    </a:p>
                  </a:txBody>
                  <a:tcPr>
                    <a:solidFill>
                      <a:schemeClr val="tx2"/>
                    </a:solidFill>
                  </a:tcPr>
                </a:tc>
                <a:tc>
                  <a:txBody>
                    <a:bodyPr/>
                    <a:lstStyle/>
                    <a:p>
                      <a:pPr algn="ctr"/>
                      <a:r>
                        <a:rPr lang="af-ZA" sz="1400" b="1" noProof="0" dirty="0" smtClean="0">
                          <a:solidFill>
                            <a:schemeClr val="bg1"/>
                          </a:solidFill>
                        </a:rPr>
                        <a:t>2011</a:t>
                      </a:r>
                      <a:endParaRPr lang="af-ZA" sz="1400" b="1" noProof="0" dirty="0">
                        <a:solidFill>
                          <a:schemeClr val="bg1"/>
                        </a:solidFill>
                      </a:endParaRPr>
                    </a:p>
                  </a:txBody>
                  <a:tcPr>
                    <a:solidFill>
                      <a:schemeClr val="tx2"/>
                    </a:solidFill>
                  </a:tcPr>
                </a:tc>
                <a:tc>
                  <a:txBody>
                    <a:bodyPr/>
                    <a:lstStyle/>
                    <a:p>
                      <a:pPr algn="ctr"/>
                      <a:r>
                        <a:rPr lang="af-ZA" sz="1400" b="1" noProof="0" dirty="0" smtClean="0">
                          <a:solidFill>
                            <a:schemeClr val="bg1"/>
                          </a:solidFill>
                        </a:rPr>
                        <a:t>2012 </a:t>
                      </a:r>
                    </a:p>
                    <a:p>
                      <a:pPr algn="ctr"/>
                      <a:r>
                        <a:rPr lang="af-ZA" sz="1400" b="1" noProof="0" dirty="0" smtClean="0">
                          <a:solidFill>
                            <a:schemeClr val="bg1"/>
                          </a:solidFill>
                        </a:rPr>
                        <a:t>(ongeouditeerd,</a:t>
                      </a:r>
                      <a:r>
                        <a:rPr lang="af-ZA" sz="1400" b="1" baseline="0" noProof="0" dirty="0" smtClean="0">
                          <a:solidFill>
                            <a:schemeClr val="bg1"/>
                          </a:solidFill>
                        </a:rPr>
                        <a:t> 31 Aug)</a:t>
                      </a:r>
                      <a:endParaRPr lang="af-ZA" sz="1400" b="1" noProof="0" dirty="0">
                        <a:solidFill>
                          <a:schemeClr val="bg1"/>
                        </a:solidFill>
                      </a:endParaRPr>
                    </a:p>
                  </a:txBody>
                  <a:tcPr>
                    <a:solidFill>
                      <a:schemeClr val="tx2"/>
                    </a:solidFill>
                  </a:tcPr>
                </a:tc>
              </a:tr>
              <a:tr h="510287">
                <a:tc>
                  <a:txBody>
                    <a:bodyPr/>
                    <a:lstStyle/>
                    <a:p>
                      <a:r>
                        <a:rPr lang="af-ZA" sz="1400" b="1" noProof="0" dirty="0" smtClean="0">
                          <a:solidFill>
                            <a:schemeClr val="bg1"/>
                          </a:solidFill>
                          <a:latin typeface="Arial" pitchFamily="34" charset="0"/>
                          <a:cs typeface="Arial" pitchFamily="34" charset="0"/>
                        </a:rPr>
                        <a:t>Administrateur</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1" noProof="0" dirty="0" smtClean="0">
                          <a:solidFill>
                            <a:schemeClr val="bg1"/>
                          </a:solidFill>
                        </a:rPr>
                        <a:t>Sanlam </a:t>
                      </a:r>
                      <a:r>
                        <a:rPr lang="af-ZA" sz="1400" b="1" noProof="0" dirty="0" err="1" smtClean="0">
                          <a:solidFill>
                            <a:schemeClr val="bg1"/>
                          </a:solidFill>
                        </a:rPr>
                        <a:t>Healthcare</a:t>
                      </a:r>
                      <a:endParaRPr lang="af-ZA" sz="1400" b="1" noProof="0" dirty="0">
                        <a:solidFill>
                          <a:schemeClr val="bg1"/>
                        </a:solidFill>
                      </a:endParaRPr>
                    </a:p>
                  </a:txBody>
                  <a:tcPr>
                    <a:solidFill>
                      <a:srgbClr val="0093D3"/>
                    </a:solidFill>
                  </a:tcPr>
                </a:tc>
                <a:tc>
                  <a:txBody>
                    <a:bodyPr/>
                    <a:lstStyle/>
                    <a:p>
                      <a:pPr algn="ctr"/>
                      <a:r>
                        <a:rPr lang="af-ZA" sz="1400" b="1" noProof="0" dirty="0" smtClean="0">
                          <a:solidFill>
                            <a:schemeClr val="bg1"/>
                          </a:solidFill>
                        </a:rPr>
                        <a:t>Selfadministrasie</a:t>
                      </a:r>
                      <a:r>
                        <a:rPr lang="af-ZA" sz="1400" b="1" baseline="0" noProof="0" dirty="0" smtClean="0">
                          <a:solidFill>
                            <a:schemeClr val="bg1"/>
                          </a:solidFill>
                        </a:rPr>
                        <a:t> (01/07/2012)</a:t>
                      </a:r>
                      <a:endParaRPr lang="af-ZA" sz="1400" b="1"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Reserwes (000)</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R751 203</a:t>
                      </a:r>
                      <a:endParaRPr lang="af-ZA" sz="1400" b="0" noProof="0" dirty="0">
                        <a:solidFill>
                          <a:schemeClr val="bg1"/>
                        </a:solidFill>
                      </a:endParaRPr>
                    </a:p>
                  </a:txBody>
                  <a:tcPr>
                    <a:solidFill>
                      <a:srgbClr val="0093D3"/>
                    </a:solidFill>
                  </a:tcPr>
                </a:tc>
                <a:tc>
                  <a:txBody>
                    <a:bodyPr/>
                    <a:lstStyle/>
                    <a:p>
                      <a:pPr algn="ctr"/>
                      <a:r>
                        <a:rPr lang="af-ZA" sz="1400" b="0" noProof="0" smtClean="0">
                          <a:solidFill>
                            <a:schemeClr val="bg1"/>
                          </a:solidFill>
                        </a:rPr>
                        <a:t>R777 413</a:t>
                      </a:r>
                      <a:endParaRPr lang="af-ZA" sz="1400" b="0" noProof="0">
                        <a:solidFill>
                          <a:schemeClr val="bg1"/>
                        </a:solidFill>
                      </a:endParaRPr>
                    </a:p>
                  </a:txBody>
                  <a:tcPr>
                    <a:solidFill>
                      <a:srgbClr val="0093D3"/>
                    </a:solidFill>
                  </a:tcPr>
                </a:tc>
              </a:tr>
              <a:tr h="300169">
                <a:tc>
                  <a:txBody>
                    <a:bodyPr/>
                    <a:lstStyle/>
                    <a:p>
                      <a:r>
                        <a:rPr lang="af-ZA" sz="1400" b="1" noProof="0" dirty="0" smtClean="0">
                          <a:solidFill>
                            <a:schemeClr val="bg1"/>
                          </a:solidFill>
                          <a:latin typeface="Arial" pitchFamily="34" charset="0"/>
                          <a:cs typeface="Arial" pitchFamily="34" charset="0"/>
                        </a:rPr>
                        <a:t>Solvensiekoers</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30,22%</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30,22%</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Aantal hooflede</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69 982</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73 715</a:t>
                      </a:r>
                      <a:endParaRPr lang="af-ZA" sz="1400" b="0" noProof="0" dirty="0">
                        <a:solidFill>
                          <a:schemeClr val="bg1"/>
                        </a:solidFill>
                      </a:endParaRPr>
                    </a:p>
                  </a:txBody>
                  <a:tcPr>
                    <a:solidFill>
                      <a:srgbClr val="0093D3"/>
                    </a:solidFill>
                  </a:tcPr>
                </a:tc>
              </a:tr>
              <a:tr h="300169">
                <a:tc>
                  <a:txBody>
                    <a:bodyPr/>
                    <a:lstStyle/>
                    <a:p>
                      <a:r>
                        <a:rPr lang="af-ZA" sz="1400" b="1" noProof="0" dirty="0" smtClean="0">
                          <a:solidFill>
                            <a:schemeClr val="bg1"/>
                          </a:solidFill>
                          <a:latin typeface="Arial" pitchFamily="34" charset="0"/>
                          <a:cs typeface="Arial" pitchFamily="34" charset="0"/>
                        </a:rPr>
                        <a:t>Aantal lewens</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147 864</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154 222</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Afhanklikheidsverhouding</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1:1.11</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1:1.09</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Gemiddelde ouderdom (Hooflede)</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51</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51.2</a:t>
                      </a:r>
                      <a:endParaRPr lang="af-ZA" sz="1400" b="0" noProof="0" dirty="0">
                        <a:solidFill>
                          <a:schemeClr val="bg1"/>
                        </a:solidFill>
                      </a:endParaRPr>
                    </a:p>
                  </a:txBody>
                  <a:tcPr>
                    <a:solidFill>
                      <a:srgbClr val="0093D3"/>
                    </a:solidFill>
                  </a:tcPr>
                </a:tc>
              </a:tr>
              <a:tr h="510287">
                <a:tc>
                  <a:txBody>
                    <a:bodyPr/>
                    <a:lstStyle/>
                    <a:p>
                      <a:r>
                        <a:rPr lang="af-ZA" sz="1400" b="1" noProof="0" dirty="0" smtClean="0">
                          <a:solidFill>
                            <a:schemeClr val="bg1"/>
                          </a:solidFill>
                          <a:latin typeface="Arial" pitchFamily="34" charset="0"/>
                          <a:cs typeface="Arial" pitchFamily="34" charset="0"/>
                        </a:rPr>
                        <a:t>Gemiddelde ouderdom (All</a:t>
                      </a:r>
                      <a:r>
                        <a:rPr lang="af-ZA" sz="1400" b="1" baseline="0" noProof="0" dirty="0" smtClean="0">
                          <a:solidFill>
                            <a:schemeClr val="bg1"/>
                          </a:solidFill>
                          <a:latin typeface="Arial" pitchFamily="34" charset="0"/>
                          <a:cs typeface="Arial" pitchFamily="34" charset="0"/>
                        </a:rPr>
                        <a:t>e bevoordeeldes)</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37.5</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37.4</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Persentasie lede</a:t>
                      </a:r>
                      <a:r>
                        <a:rPr lang="af-ZA" sz="1400" b="1" baseline="0" noProof="0" smtClean="0">
                          <a:solidFill>
                            <a:schemeClr val="bg1"/>
                          </a:solidFill>
                          <a:latin typeface="Arial" pitchFamily="34" charset="0"/>
                          <a:cs typeface="Arial" pitchFamily="34" charset="0"/>
                        </a:rPr>
                        <a:t> ouer as 65 jaar</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19,0%</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17,8%</a:t>
                      </a:r>
                      <a:endParaRPr lang="af-ZA" sz="1400" b="0" noProof="0" dirty="0">
                        <a:solidFill>
                          <a:schemeClr val="bg1"/>
                        </a:solidFill>
                      </a:endParaRPr>
                    </a:p>
                  </a:txBody>
                  <a:tcPr>
                    <a:solidFill>
                      <a:srgbClr val="0093D3"/>
                    </a:solidFill>
                  </a:tcPr>
                </a:tc>
              </a:tr>
              <a:tr h="300169">
                <a:tc>
                  <a:txBody>
                    <a:bodyPr/>
                    <a:lstStyle/>
                    <a:p>
                      <a:r>
                        <a:rPr lang="af-ZA" sz="1400" b="1" noProof="0" dirty="0" smtClean="0">
                          <a:solidFill>
                            <a:schemeClr val="bg1"/>
                          </a:solidFill>
                          <a:latin typeface="Arial" pitchFamily="34" charset="0"/>
                          <a:cs typeface="Arial" pitchFamily="34" charset="0"/>
                        </a:rPr>
                        <a:t>Gemiddelde stygings</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9,81% (2012)</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8,99% (2013)</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Eiseverhouding</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85,19%</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86,75%</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Gemiddelde</a:t>
                      </a:r>
                      <a:r>
                        <a:rPr lang="af-ZA" sz="1400" b="1" baseline="0" noProof="0" smtClean="0">
                          <a:solidFill>
                            <a:schemeClr val="bg1"/>
                          </a:solidFill>
                          <a:latin typeface="Arial" pitchFamily="34" charset="0"/>
                          <a:cs typeface="Arial" pitchFamily="34" charset="0"/>
                        </a:rPr>
                        <a:t> bydrae per lid per maand</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R2 612</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R2 668</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Gemiddelde eise per lid per maand</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smtClean="0">
                          <a:solidFill>
                            <a:schemeClr val="bg1"/>
                          </a:solidFill>
                        </a:rPr>
                        <a:t>R2</a:t>
                      </a:r>
                      <a:r>
                        <a:rPr lang="af-ZA" sz="1400" b="0" baseline="0" noProof="0" smtClean="0">
                          <a:solidFill>
                            <a:schemeClr val="bg1"/>
                          </a:solidFill>
                        </a:rPr>
                        <a:t> 225</a:t>
                      </a:r>
                      <a:endParaRPr lang="af-ZA" sz="1400" b="0" noProof="0">
                        <a:solidFill>
                          <a:schemeClr val="bg1"/>
                        </a:solidFill>
                      </a:endParaRPr>
                    </a:p>
                  </a:txBody>
                  <a:tcPr>
                    <a:solidFill>
                      <a:srgbClr val="0093D3"/>
                    </a:solidFill>
                  </a:tcPr>
                </a:tc>
                <a:tc>
                  <a:txBody>
                    <a:bodyPr/>
                    <a:lstStyle/>
                    <a:p>
                      <a:pPr algn="ctr"/>
                      <a:r>
                        <a:rPr lang="af-ZA" sz="1400" b="0" noProof="0" dirty="0" smtClean="0">
                          <a:solidFill>
                            <a:schemeClr val="bg1"/>
                          </a:solidFill>
                        </a:rPr>
                        <a:t>R2 314</a:t>
                      </a:r>
                      <a:endParaRPr lang="af-ZA" sz="1400" b="0" noProof="0" dirty="0">
                        <a:solidFill>
                          <a:schemeClr val="bg1"/>
                        </a:solidFill>
                      </a:endParaRPr>
                    </a:p>
                  </a:txBody>
                  <a:tcPr>
                    <a:solidFill>
                      <a:srgbClr val="0093D3"/>
                    </a:solidFill>
                  </a:tcPr>
                </a:tc>
              </a:tr>
              <a:tr h="300169">
                <a:tc>
                  <a:txBody>
                    <a:bodyPr/>
                    <a:lstStyle/>
                    <a:p>
                      <a:r>
                        <a:rPr lang="af-ZA" sz="1400" b="1" noProof="0" smtClean="0">
                          <a:solidFill>
                            <a:schemeClr val="bg1"/>
                          </a:solidFill>
                          <a:latin typeface="Arial" pitchFamily="34" charset="0"/>
                          <a:cs typeface="Arial" pitchFamily="34" charset="0"/>
                        </a:rPr>
                        <a:t>Administrasiefooie (% van</a:t>
                      </a:r>
                      <a:r>
                        <a:rPr lang="af-ZA" sz="1400" b="1" baseline="0" noProof="0" smtClean="0">
                          <a:solidFill>
                            <a:schemeClr val="bg1"/>
                          </a:solidFill>
                          <a:latin typeface="Arial" pitchFamily="34" charset="0"/>
                          <a:cs typeface="Arial" pitchFamily="34" charset="0"/>
                        </a:rPr>
                        <a:t> bydraes</a:t>
                      </a:r>
                      <a:r>
                        <a:rPr lang="af-ZA" sz="1400" b="1" noProof="0" smtClean="0">
                          <a:solidFill>
                            <a:schemeClr val="bg1"/>
                          </a:solidFill>
                          <a:latin typeface="Arial" pitchFamily="34" charset="0"/>
                          <a:cs typeface="Arial" pitchFamily="34" charset="0"/>
                        </a:rPr>
                        <a:t>)</a:t>
                      </a:r>
                      <a:endParaRPr lang="af-ZA" sz="14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10,05%</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11,5%</a:t>
                      </a:r>
                      <a:endParaRPr lang="af-ZA" sz="1400" b="0" noProof="0" dirty="0">
                        <a:solidFill>
                          <a:schemeClr val="bg1"/>
                        </a:solidFill>
                      </a:endParaRPr>
                    </a:p>
                  </a:txBody>
                  <a:tcPr>
                    <a:solidFill>
                      <a:srgbClr val="0093D3"/>
                    </a:solidFill>
                  </a:tcPr>
                </a:tc>
              </a:tr>
              <a:tr h="300169">
                <a:tc>
                  <a:txBody>
                    <a:bodyPr/>
                    <a:lstStyle/>
                    <a:p>
                      <a:r>
                        <a:rPr lang="af-ZA" sz="1400" b="1" noProof="0" dirty="0" err="1" smtClean="0">
                          <a:solidFill>
                            <a:schemeClr val="bg1"/>
                          </a:solidFill>
                          <a:latin typeface="Arial" pitchFamily="34" charset="0"/>
                          <a:cs typeface="Arial" pitchFamily="34" charset="0"/>
                        </a:rPr>
                        <a:t>Bestuurdesorgfooie</a:t>
                      </a:r>
                      <a:r>
                        <a:rPr lang="af-ZA" sz="1400" b="1" noProof="0" dirty="0" smtClean="0">
                          <a:solidFill>
                            <a:schemeClr val="bg1"/>
                          </a:solidFill>
                          <a:latin typeface="Arial" pitchFamily="34" charset="0"/>
                          <a:cs typeface="Arial" pitchFamily="34" charset="0"/>
                        </a:rPr>
                        <a:t> </a:t>
                      </a:r>
                      <a:r>
                        <a:rPr lang="af-ZA" sz="1400" b="1" baseline="0" noProof="0" dirty="0" smtClean="0">
                          <a:solidFill>
                            <a:schemeClr val="bg1"/>
                          </a:solidFill>
                          <a:latin typeface="Arial" pitchFamily="34" charset="0"/>
                          <a:cs typeface="Arial" pitchFamily="34" charset="0"/>
                        </a:rPr>
                        <a:t>(% van bydraes)</a:t>
                      </a:r>
                      <a:endParaRPr lang="af-ZA" sz="14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400" b="0" noProof="0" dirty="0" smtClean="0">
                          <a:solidFill>
                            <a:schemeClr val="bg1"/>
                          </a:solidFill>
                        </a:rPr>
                        <a:t>1,91%</a:t>
                      </a:r>
                      <a:endParaRPr lang="af-ZA" sz="1400" b="0" noProof="0" dirty="0">
                        <a:solidFill>
                          <a:schemeClr val="bg1"/>
                        </a:solidFill>
                      </a:endParaRPr>
                    </a:p>
                  </a:txBody>
                  <a:tcPr>
                    <a:solidFill>
                      <a:srgbClr val="0093D3"/>
                    </a:solidFill>
                  </a:tcPr>
                </a:tc>
                <a:tc>
                  <a:txBody>
                    <a:bodyPr/>
                    <a:lstStyle/>
                    <a:p>
                      <a:pPr algn="ctr"/>
                      <a:r>
                        <a:rPr lang="af-ZA" sz="1400" b="0" noProof="0" dirty="0" smtClean="0">
                          <a:solidFill>
                            <a:schemeClr val="bg1"/>
                          </a:solidFill>
                        </a:rPr>
                        <a:t>1,83%</a:t>
                      </a:r>
                      <a:endParaRPr lang="af-ZA" sz="1400" b="0" noProof="0" dirty="0">
                        <a:solidFill>
                          <a:schemeClr val="bg1"/>
                        </a:solidFill>
                      </a:endParaRPr>
                    </a:p>
                  </a:txBody>
                  <a:tcPr>
                    <a:solidFill>
                      <a:srgbClr val="0093D3"/>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22397"/>
            <a:ext cx="9140825" cy="6858001"/>
          </a:xfrm>
          <a:prstGeom prst="rect">
            <a:avLst/>
          </a:prstGeom>
        </p:spPr>
      </p:pic>
      <p:sp>
        <p:nvSpPr>
          <p:cNvPr id="4" name="TextBox 3"/>
          <p:cNvSpPr txBox="1"/>
          <p:nvPr/>
        </p:nvSpPr>
        <p:spPr>
          <a:xfrm>
            <a:off x="476633" y="-22397"/>
            <a:ext cx="1854068"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683220112"/>
              </p:ext>
            </p:extLst>
          </p:nvPr>
        </p:nvGraphicFramePr>
        <p:xfrm>
          <a:off x="669488" y="3725942"/>
          <a:ext cx="5784652" cy="3022608"/>
        </p:xfrm>
        <a:graphic>
          <a:graphicData uri="http://schemas.openxmlformats.org/drawingml/2006/table">
            <a:tbl>
              <a:tblPr/>
              <a:tblGrid>
                <a:gridCol w="5784652"/>
              </a:tblGrid>
              <a:tr h="1511304">
                <a:tc>
                  <a:txBody>
                    <a:bodyPr/>
                    <a:lstStyle/>
                    <a:p>
                      <a:pPr fontAlgn="t">
                        <a:lnSpc>
                          <a:spcPct val="100000"/>
                        </a:lnSpc>
                        <a:spcBef>
                          <a:spcPts val="0"/>
                        </a:spcBef>
                        <a:spcAft>
                          <a:spcPts val="0"/>
                        </a:spcAft>
                        <a:tabLst>
                          <a:tab pos="1974850" algn="l"/>
                        </a:tabLst>
                      </a:pPr>
                      <a:r>
                        <a:rPr lang="af-ZA" sz="1200" b="1" noProof="0" dirty="0" smtClean="0">
                          <a:latin typeface=""/>
                        </a:rPr>
                        <a:t>100% van Bestmed-tarief:	Onbeperk – Enige privaathospitaal</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Sublimiete:                           </a:t>
                      </a:r>
                      <a:r>
                        <a:rPr kumimoji="0" lang="af-ZA" sz="1200" b="0" i="0" u="none" strike="noStrike" cap="none" normalizeH="0" baseline="0" noProof="0" dirty="0" smtClean="0">
                          <a:ln>
                            <a:noFill/>
                          </a:ln>
                          <a:solidFill>
                            <a:srgbClr val="000000"/>
                          </a:solidFill>
                          <a:effectLst/>
                          <a:latin typeface="Arial"/>
                          <a:ea typeface="ＭＳ Ｐゴシック" charset="0"/>
                          <a:cs typeface="Arial" charset="0"/>
                        </a:rPr>
                        <a:t>Spesifieke voordele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0"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Geen bybetalings nie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lang="af-ZA" sz="1200" b="1" noProof="0" dirty="0" smtClean="0">
                          <a:latin typeface=""/>
                        </a:rPr>
                        <a:t>Noodgevalle:                        </a:t>
                      </a:r>
                      <a:r>
                        <a:rPr lang="af-ZA" sz="1200" b="0" noProof="0" dirty="0" smtClean="0">
                          <a:solidFill>
                            <a:srgbClr val="000000"/>
                          </a:solidFill>
                          <a:latin typeface="Arial"/>
                          <a:ea typeface="ＭＳ Ｐゴシック" charset="0"/>
                          <a:cs typeface="Arial" charset="0"/>
                        </a:rPr>
                        <a:t>ER24</a:t>
                      </a:r>
                      <a:endParaRPr kumimoji="0" lang="af-ZA" sz="1200" b="0"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fontAlgn="t">
                        <a:lnSpc>
                          <a:spcPct val="100000"/>
                        </a:lnSpc>
                        <a:spcBef>
                          <a:spcPts val="0"/>
                        </a:spcBef>
                        <a:spcAft>
                          <a:spcPts val="0"/>
                        </a:spcAft>
                      </a:pPr>
                      <a:r>
                        <a:rPr lang="af-ZA" sz="1200" b="1" noProof="0" dirty="0" smtClean="0">
                          <a:latin typeface=""/>
                        </a:rPr>
                        <a:t>Onbeperkte voordele vir ortopediese en mediese toestelle</a:t>
                      </a:r>
                      <a:endParaRPr lang="af-ZA" sz="500" noProof="0" dirty="0" smtClean="0">
                        <a:latin typeface=""/>
                      </a:endParaRPr>
                    </a:p>
                  </a:txBody>
                  <a:tcPr horzOverflow="overflow">
                    <a:lnL>
                      <a:noFill/>
                    </a:lnL>
                    <a:lnR>
                      <a:noFill/>
                    </a:lnR>
                    <a:lnT>
                      <a:noFill/>
                    </a:lnT>
                    <a:lnB>
                      <a:noFill/>
                    </a:lnB>
                    <a:lnTlToBr>
                      <a:noFill/>
                    </a:lnTlToBr>
                    <a:lnBlToTr>
                      <a:noFill/>
                    </a:lnBlToTr>
                    <a:noFill/>
                  </a:tcPr>
                </a:tc>
              </a:tr>
              <a:tr h="1511304">
                <a:tc>
                  <a:txBody>
                    <a:bodyPr/>
                    <a:lstStyle/>
                    <a:p>
                      <a:pPr fontAlgn="t">
                        <a:lnSpc>
                          <a:spcPct val="100000"/>
                        </a:lnSpc>
                        <a:spcBef>
                          <a:spcPts val="0"/>
                        </a:spcBef>
                        <a:spcAft>
                          <a:spcPts val="0"/>
                        </a:spcAft>
                      </a:pPr>
                      <a:endParaRPr lang="af-ZA" sz="500" noProof="0" dirty="0" smtClean="0">
                        <a:latin typeface=""/>
                      </a:endParaRPr>
                    </a:p>
                  </a:txBody>
                  <a:tcPr horzOverflow="overflow">
                    <a:lnL>
                      <a:noFill/>
                    </a:lnL>
                    <a:lnR>
                      <a:noFill/>
                    </a:lnR>
                    <a:lnT>
                      <a:noFill/>
                    </a:lnT>
                    <a:lnB>
                      <a:noFill/>
                    </a:lnB>
                    <a:lnTlToBr>
                      <a:noFill/>
                    </a:lnTlToBr>
                    <a:lnBlToTr>
                      <a:noFill/>
                    </a:lnBlToTr>
                    <a:noFill/>
                  </a:tcPr>
                </a:tc>
              </a:tr>
            </a:tbl>
          </a:graphicData>
        </a:graphic>
      </p:graphicFrame>
      <p:sp>
        <p:nvSpPr>
          <p:cNvPr id="11" name="Rectangle 10"/>
          <p:cNvSpPr/>
          <p:nvPr/>
        </p:nvSpPr>
        <p:spPr>
          <a:xfrm>
            <a:off x="626785" y="3702474"/>
            <a:ext cx="71437" cy="1699868"/>
          </a:xfrm>
          <a:prstGeom prst="rect">
            <a:avLst/>
          </a:prstGeom>
          <a:solidFill>
            <a:srgbClr val="FF9D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3" name="TextBox 12"/>
          <p:cNvSpPr txBox="1">
            <a:spLocks noChangeArrowheads="1"/>
          </p:cNvSpPr>
          <p:nvPr/>
        </p:nvSpPr>
        <p:spPr bwMode="auto">
          <a:xfrm rot="16200000">
            <a:off x="-166563" y="4225488"/>
            <a:ext cx="10486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400" b="1" dirty="0" smtClean="0">
                <a:latin typeface=""/>
              </a:rPr>
              <a:t>Hospitaal-</a:t>
            </a:r>
            <a:br>
              <a:rPr lang="af-ZA" sz="1400" b="1" dirty="0" smtClean="0">
                <a:latin typeface=""/>
              </a:rPr>
            </a:br>
            <a:r>
              <a:rPr lang="af-ZA" sz="1400" b="1" dirty="0" smtClean="0">
                <a:latin typeface=""/>
              </a:rPr>
              <a:t>voordeel</a:t>
            </a:r>
            <a:endParaRPr lang="af-ZA" sz="1400" b="1" dirty="0">
              <a:latin typeface=""/>
            </a:endParaRPr>
          </a:p>
        </p:txBody>
      </p:sp>
      <p:sp>
        <p:nvSpPr>
          <p:cNvPr id="14" name="Rectangle 13"/>
          <p:cNvSpPr/>
          <p:nvPr/>
        </p:nvSpPr>
        <p:spPr>
          <a:xfrm>
            <a:off x="621744" y="548626"/>
            <a:ext cx="71437" cy="3052763"/>
          </a:xfrm>
          <a:prstGeom prst="rect">
            <a:avLst/>
          </a:prstGeom>
          <a:gradFill flip="none" rotWithShape="1">
            <a:gsLst>
              <a:gs pos="0">
                <a:srgbClr val="FF9D20"/>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5" name="TextBox 14"/>
          <p:cNvSpPr txBox="1">
            <a:spLocks noChangeArrowheads="1"/>
          </p:cNvSpPr>
          <p:nvPr/>
        </p:nvSpPr>
        <p:spPr bwMode="auto">
          <a:xfrm rot="16200000">
            <a:off x="-475731" y="2538132"/>
            <a:ext cx="167546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400" b="1" dirty="0" smtClean="0">
                <a:latin typeface=""/>
              </a:rPr>
              <a:t>Chroniese siekte-</a:t>
            </a:r>
          </a:p>
          <a:p>
            <a:pPr algn="ctr"/>
            <a:r>
              <a:rPr lang="af-ZA" sz="1400" b="1" dirty="0" smtClean="0">
                <a:latin typeface=""/>
              </a:rPr>
              <a:t>voordeel</a:t>
            </a:r>
            <a:endParaRPr lang="af-ZA" sz="1400" b="1" dirty="0">
              <a:latin typeface=""/>
            </a:endParaRPr>
          </a:p>
        </p:txBody>
      </p:sp>
      <p:sp>
        <p:nvSpPr>
          <p:cNvPr id="16" name="TextBox 15"/>
          <p:cNvSpPr txBox="1">
            <a:spLocks noChangeArrowheads="1"/>
          </p:cNvSpPr>
          <p:nvPr/>
        </p:nvSpPr>
        <p:spPr bwMode="auto">
          <a:xfrm rot="16200000">
            <a:off x="-232066" y="963331"/>
            <a:ext cx="11865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400" b="1" dirty="0" smtClean="0">
                <a:latin typeface=""/>
              </a:rPr>
              <a:t>Dag-tot-dag</a:t>
            </a:r>
          </a:p>
          <a:p>
            <a:pPr algn="ctr"/>
            <a:r>
              <a:rPr lang="af-ZA" sz="1400" b="1" dirty="0" smtClean="0">
                <a:latin typeface=""/>
              </a:rPr>
              <a:t>voordeel</a:t>
            </a:r>
            <a:endParaRPr lang="af-ZA" sz="1400" b="1" dirty="0">
              <a:latin typeface=""/>
            </a:endParaRPr>
          </a:p>
        </p:txBody>
      </p:sp>
      <p:graphicFrame>
        <p:nvGraphicFramePr>
          <p:cNvPr id="19" name="Table 18"/>
          <p:cNvGraphicFramePr>
            <a:graphicFrameLocks noGrp="1"/>
          </p:cNvGraphicFramePr>
          <p:nvPr>
            <p:extLst>
              <p:ext uri="{D42A27DB-BD31-4B8C-83A1-F6EECF244321}">
                <p14:modId xmlns:p14="http://schemas.microsoft.com/office/powerpoint/2010/main" xmlns="" val="2562284063"/>
              </p:ext>
            </p:extLst>
          </p:nvPr>
        </p:nvGraphicFramePr>
        <p:xfrm>
          <a:off x="668588" y="2231416"/>
          <a:ext cx="3963797" cy="1463676"/>
        </p:xfrm>
        <a:graphic>
          <a:graphicData uri="http://schemas.openxmlformats.org/drawingml/2006/table">
            <a:tbl>
              <a:tblPr/>
              <a:tblGrid>
                <a:gridCol w="3963797"/>
              </a:tblGrid>
              <a:tr h="1463676">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fontAlgn="t"/>
                      <a:r>
                        <a:rPr lang="af-ZA" sz="1200" noProof="0" dirty="0" smtClean="0">
                          <a:latin typeface=""/>
                        </a:rPr>
                        <a:t>  &gt;   25% bybetaling vir nie-formulariummedisyne</a:t>
                      </a:r>
                    </a:p>
                    <a:p>
                      <a:pPr fontAlgn="t"/>
                      <a:endParaRPr lang="af-ZA" sz="900" b="1" noProof="0" dirty="0" smtClean="0">
                        <a:latin typeface=""/>
                      </a:endParaRPr>
                    </a:p>
                    <a:p>
                      <a:pPr fontAlgn="t"/>
                      <a:r>
                        <a:rPr lang="af-ZA" sz="1200" b="1" noProof="0" dirty="0" smtClean="0">
                          <a:latin typeface=""/>
                        </a:rPr>
                        <a:t>Nie-CSL-chroniese toestande</a:t>
                      </a:r>
                      <a:endParaRPr lang="af-ZA" sz="12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31 toestande gedek teen 85% van Bestmed-tarief</a:t>
                      </a:r>
                      <a:endParaRPr kumimoji="0" lang="af-ZA" sz="1200" b="0" i="0" u="none" strike="noStrike" cap="none" normalizeH="0" baseline="0" dirty="0" smtClean="0">
                        <a:ln>
                          <a:noFill/>
                        </a:ln>
                        <a:solidFill>
                          <a:srgbClr val="2A002A"/>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rgbClr val="2A002A"/>
                          </a:solidFill>
                          <a:effectLst/>
                          <a:latin typeface="Arial"/>
                          <a:ea typeface="ＭＳ Ｐゴシック" charset="0"/>
                          <a:cs typeface="Arial" charset="0"/>
                        </a:rPr>
                        <a:t>  &gt;  Beperk tot:  </a:t>
                      </a:r>
                      <a:r>
                        <a:rPr kumimoji="0" lang="af-ZA" sz="1200" b="1" i="0" u="none" strike="noStrike" cap="none" normalizeH="0" baseline="0" dirty="0" smtClean="0">
                          <a:ln>
                            <a:noFill/>
                          </a:ln>
                          <a:solidFill>
                            <a:srgbClr val="2A002A"/>
                          </a:solidFill>
                          <a:effectLst/>
                          <a:latin typeface="Arial"/>
                          <a:ea typeface="ＭＳ Ｐゴシック" charset="0"/>
                          <a:cs typeface="Arial" charset="0"/>
                        </a:rPr>
                        <a:t>L   R7 300     L1+   R14 500</a:t>
                      </a:r>
                      <a:endParaRPr kumimoji="0" lang="af-ZA" sz="1200" b="1" i="0" u="none" strike="noStrike" cap="none" normalizeH="0" baseline="0" dirty="0">
                        <a:ln>
                          <a:noFill/>
                        </a:ln>
                        <a:solidFill>
                          <a:srgbClr val="2A002A"/>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3579766411"/>
              </p:ext>
            </p:extLst>
          </p:nvPr>
        </p:nvGraphicFramePr>
        <p:xfrm>
          <a:off x="642394" y="548626"/>
          <a:ext cx="4142966" cy="1524014"/>
        </p:xfrm>
        <a:graphic>
          <a:graphicData uri="http://schemas.openxmlformats.org/drawingml/2006/table">
            <a:tbl>
              <a:tblPr firstRow="1" bandRow="1">
                <a:effectLst/>
                <a:tableStyleId>{5C22544A-7EE6-4342-B048-85BDC9FD1C3A}</a:tableStyleId>
              </a:tblPr>
              <a:tblGrid>
                <a:gridCol w="4142966"/>
              </a:tblGrid>
              <a:tr h="13109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200" b="1" noProof="0" dirty="0" smtClean="0">
                          <a:solidFill>
                            <a:prstClr val="black"/>
                          </a:solidFill>
                          <a:latin typeface=""/>
                        </a:rPr>
                        <a:t>Onderworpe aan fondse beskikbaar in</a:t>
                      </a:r>
                    </a:p>
                    <a:p>
                      <a:pPr marL="0" marR="0" indent="0" algn="l" defTabSz="457200" rtl="0" eaLnBrk="1" fontAlgn="auto" latinLnBrk="0" hangingPunct="1">
                        <a:lnSpc>
                          <a:spcPct val="100000"/>
                        </a:lnSpc>
                        <a:spcBef>
                          <a:spcPts val="0"/>
                        </a:spcBef>
                        <a:spcAft>
                          <a:spcPts val="0"/>
                        </a:spcAft>
                        <a:buClrTx/>
                        <a:buSzTx/>
                        <a:buFontTx/>
                        <a:buNone/>
                        <a:tabLst/>
                        <a:defRPr/>
                      </a:pPr>
                      <a:r>
                        <a:rPr lang="af-ZA" sz="1200" b="1" noProof="0" dirty="0" smtClean="0">
                          <a:solidFill>
                            <a:prstClr val="black"/>
                          </a:solidFill>
                          <a:latin typeface=""/>
                        </a:rPr>
                        <a:t>maandelikse MSR, daarna Skemavoordeel</a:t>
                      </a:r>
                      <a:endParaRPr lang="af-ZA" sz="1200" b="1" dirty="0" smtClean="0">
                        <a:solidFill>
                          <a:schemeClr val="tx1"/>
                        </a:solidFill>
                        <a:latin typeface="Arial"/>
                      </a:endParaRPr>
                    </a:p>
                    <a:p>
                      <a:r>
                        <a:rPr lang="af-ZA" sz="1200" b="0" dirty="0" smtClean="0">
                          <a:solidFill>
                            <a:schemeClr val="tx1"/>
                          </a:solidFill>
                          <a:latin typeface="Arial"/>
                        </a:rPr>
                        <a:t>HL     R</a:t>
                      </a:r>
                      <a:r>
                        <a:rPr lang="af-ZA" sz="1200" b="0" baseline="0" dirty="0" smtClean="0">
                          <a:solidFill>
                            <a:schemeClr val="tx1"/>
                          </a:solidFill>
                          <a:latin typeface="Arial"/>
                        </a:rPr>
                        <a:t> 5 292 </a:t>
                      </a:r>
                      <a:r>
                        <a:rPr lang="af-ZA" sz="1200" b="0" dirty="0" smtClean="0">
                          <a:solidFill>
                            <a:schemeClr val="tx1"/>
                          </a:solidFill>
                          <a:latin typeface="Arial"/>
                        </a:rPr>
                        <a:t>per jaar / R441 per maand</a:t>
                      </a:r>
                    </a:p>
                    <a:p>
                      <a:r>
                        <a:rPr lang="af-ZA" sz="1200" b="0" dirty="0" smtClean="0">
                          <a:solidFill>
                            <a:schemeClr val="tx1"/>
                          </a:solidFill>
                          <a:latin typeface="Arial"/>
                        </a:rPr>
                        <a:t>VA</a:t>
                      </a:r>
                      <a:r>
                        <a:rPr lang="af-ZA" sz="1200" b="0" baseline="0" dirty="0" smtClean="0">
                          <a:solidFill>
                            <a:schemeClr val="tx1"/>
                          </a:solidFill>
                          <a:latin typeface="Arial"/>
                        </a:rPr>
                        <a:t> </a:t>
                      </a:r>
                      <a:r>
                        <a:rPr lang="af-ZA" sz="1200" b="0" dirty="0" smtClean="0">
                          <a:solidFill>
                            <a:schemeClr val="tx1"/>
                          </a:solidFill>
                          <a:latin typeface="Arial"/>
                        </a:rPr>
                        <a:t>    R 5 196 </a:t>
                      </a:r>
                      <a:r>
                        <a:rPr lang="af-ZA" sz="1200" b="0" baseline="0" dirty="0" smtClean="0">
                          <a:solidFill>
                            <a:schemeClr val="tx1"/>
                          </a:solidFill>
                          <a:latin typeface="Arial"/>
                        </a:rPr>
                        <a:t>per jaar / R433 per maand</a:t>
                      </a:r>
                      <a:endParaRPr lang="af-ZA" sz="1200" b="0" dirty="0" smtClean="0">
                        <a:solidFill>
                          <a:schemeClr val="tx1"/>
                        </a:solidFill>
                        <a:latin typeface="Arial"/>
                      </a:endParaRPr>
                    </a:p>
                    <a:p>
                      <a:r>
                        <a:rPr lang="af-ZA" sz="1200" b="0" dirty="0" smtClean="0">
                          <a:solidFill>
                            <a:schemeClr val="tx1"/>
                          </a:solidFill>
                          <a:latin typeface="Arial"/>
                        </a:rPr>
                        <a:t>KA     R 1 164 </a:t>
                      </a:r>
                      <a:r>
                        <a:rPr lang="af-ZA" sz="1200" b="0" baseline="0" dirty="0" smtClean="0">
                          <a:solidFill>
                            <a:schemeClr val="tx1"/>
                          </a:solidFill>
                          <a:latin typeface="Arial"/>
                        </a:rPr>
                        <a:t>per jaar / R97 per maand</a:t>
                      </a:r>
                    </a:p>
                    <a:p>
                      <a:pPr marL="0" marR="0" indent="0" algn="l" defTabSz="914400" rtl="0" eaLnBrk="1" fontAlgn="auto" latinLnBrk="0" hangingPunct="1">
                        <a:lnSpc>
                          <a:spcPct val="100000"/>
                        </a:lnSpc>
                        <a:spcBef>
                          <a:spcPts val="1200"/>
                        </a:spcBef>
                        <a:spcAft>
                          <a:spcPts val="0"/>
                        </a:spcAft>
                        <a:buClrTx/>
                        <a:buSzTx/>
                        <a:buFontTx/>
                        <a:buNone/>
                        <a:tabLst/>
                        <a:defRPr/>
                      </a:pPr>
                      <a:r>
                        <a:rPr lang="af-ZA" sz="1200" b="1" noProof="0" dirty="0" smtClean="0">
                          <a:solidFill>
                            <a:schemeClr val="tx1"/>
                          </a:solidFill>
                          <a:latin typeface="Arial"/>
                        </a:rPr>
                        <a:t>Dag-tot-dagvoordele:   L  </a:t>
                      </a:r>
                      <a:r>
                        <a:rPr lang="af-ZA" sz="1200" b="1" baseline="0" dirty="0" smtClean="0">
                          <a:solidFill>
                            <a:schemeClr val="tx1"/>
                          </a:solidFill>
                          <a:latin typeface="Arial"/>
                        </a:rPr>
                        <a:t> R9 500      L1+    R19 500 </a:t>
                      </a:r>
                    </a:p>
                    <a:p>
                      <a:pPr marL="0" marR="0" indent="0" algn="l" defTabSz="914400" rtl="0" eaLnBrk="1" fontAlgn="auto" latinLnBrk="0" hangingPunct="1">
                        <a:lnSpc>
                          <a:spcPct val="100000"/>
                        </a:lnSpc>
                        <a:spcBef>
                          <a:spcPts val="0"/>
                        </a:spcBef>
                        <a:spcAft>
                          <a:spcPts val="0"/>
                        </a:spcAft>
                        <a:buClrTx/>
                        <a:buSzTx/>
                        <a:buFontTx/>
                        <a:buNone/>
                        <a:tabLst/>
                        <a:defRPr/>
                      </a:pPr>
                      <a:r>
                        <a:rPr lang="af-ZA" sz="1200" b="1" baseline="0" noProof="0" dirty="0" smtClean="0">
                          <a:solidFill>
                            <a:schemeClr val="tx1"/>
                          </a:solidFill>
                          <a:latin typeface="Arial"/>
                        </a:rPr>
                        <a:t>(Sublimiete geld)</a:t>
                      </a:r>
                      <a:endParaRPr lang="af-ZA" sz="1200" b="1" noProof="0" dirty="0" smtClean="0">
                        <a:solidFill>
                          <a:schemeClr val="tx1"/>
                        </a:solidFill>
                        <a:latin typeface="Arial"/>
                      </a:endParaRPr>
                    </a:p>
                  </a:txBody>
                  <a:tcPr marT="45727" marB="45727">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09866" y="805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231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125095" y="0"/>
            <a:ext cx="9140825" cy="6858001"/>
          </a:xfrm>
          <a:prstGeom prst="rect">
            <a:avLst/>
          </a:prstGeom>
        </p:spPr>
      </p:pic>
      <p:sp>
        <p:nvSpPr>
          <p:cNvPr id="4" name="TextBox 3"/>
          <p:cNvSpPr txBox="1"/>
          <p:nvPr/>
        </p:nvSpPr>
        <p:spPr>
          <a:xfrm>
            <a:off x="480060" y="-22397"/>
            <a:ext cx="1983996"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1349531641"/>
              </p:ext>
            </p:extLst>
          </p:nvPr>
        </p:nvGraphicFramePr>
        <p:xfrm>
          <a:off x="569277" y="852598"/>
          <a:ext cx="7485063" cy="3136403"/>
        </p:xfrm>
        <a:graphic>
          <a:graphicData uri="http://schemas.openxmlformats.org/drawingml/2006/table">
            <a:tbl>
              <a:tblPr firstRow="1" bandRow="1">
                <a:tableStyleId>{10A1B5D5-9B99-4C35-A422-299274C87663}</a:tableStyleId>
              </a:tblPr>
              <a:tblGrid>
                <a:gridCol w="3441633"/>
                <a:gridCol w="4043430"/>
              </a:tblGrid>
              <a:tr h="299036">
                <a:tc gridSpan="2">
                  <a:txBody>
                    <a:bodyPr/>
                    <a:lstStyle/>
                    <a:p>
                      <a:pPr indent="0" algn="ctr">
                        <a:lnSpc>
                          <a:spcPct val="100000"/>
                        </a:lnSpc>
                        <a:spcBef>
                          <a:spcPts val="0"/>
                        </a:spcBef>
                      </a:pPr>
                      <a:r>
                        <a:rPr lang="af-ZA" sz="1050" baseline="0" noProof="0" dirty="0" smtClean="0">
                          <a:latin typeface="Arial" pitchFamily="34" charset="0"/>
                          <a:cs typeface="Arial" pitchFamily="34" charset="0"/>
                        </a:rPr>
                        <a:t>Dag-tot-Dag Skema Voordele</a:t>
                      </a:r>
                    </a:p>
                    <a:p>
                      <a:pPr indent="0" algn="ctr">
                        <a:lnSpc>
                          <a:spcPct val="100000"/>
                        </a:lnSpc>
                        <a:spcBef>
                          <a:spcPts val="0"/>
                        </a:spcBef>
                      </a:pPr>
                      <a:r>
                        <a:rPr lang="af-ZA" sz="1050" baseline="0" noProof="0" dirty="0" smtClean="0">
                          <a:latin typeface="Arial" pitchFamily="34" charset="0"/>
                          <a:cs typeface="Arial" pitchFamily="34" charset="0"/>
                        </a:rPr>
                        <a:t>Oorhoofse </a:t>
                      </a:r>
                      <a:r>
                        <a:rPr lang="af-ZA" sz="1050" baseline="0" noProof="0" dirty="0" err="1" smtClean="0">
                          <a:latin typeface="Arial" pitchFamily="34" charset="0"/>
                          <a:cs typeface="Arial" pitchFamily="34" charset="0"/>
                        </a:rPr>
                        <a:t>Limite</a:t>
                      </a:r>
                      <a:r>
                        <a:rPr lang="af-ZA" sz="1050" baseline="0" noProof="0" dirty="0" smtClean="0">
                          <a:latin typeface="Arial" pitchFamily="34" charset="0"/>
                          <a:cs typeface="Arial" pitchFamily="34" charset="0"/>
                        </a:rPr>
                        <a:t>:    L = R9 500   &amp;    L1+ = R19 500</a:t>
                      </a:r>
                    </a:p>
                    <a:p>
                      <a:pPr indent="0" algn="ctr">
                        <a:lnSpc>
                          <a:spcPct val="100000"/>
                        </a:lnSpc>
                        <a:spcBef>
                          <a:spcPts val="0"/>
                        </a:spcBef>
                      </a:pPr>
                      <a:endParaRPr lang="af-ZA" sz="1050" noProof="0" dirty="0">
                        <a:solidFill>
                          <a:schemeClr val="tx1"/>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572391">
                <a:tc>
                  <a:txBody>
                    <a:bodyPr/>
                    <a:lstStyle/>
                    <a:p>
                      <a:pPr indent="0">
                        <a:lnSpc>
                          <a:spcPct val="100000"/>
                        </a:lnSpc>
                        <a:spcBef>
                          <a:spcPts val="0"/>
                        </a:spcBef>
                        <a:spcAft>
                          <a:spcPts val="0"/>
                        </a:spcAft>
                      </a:pPr>
                      <a:endParaRPr lang="af-ZA" sz="1050" b="1" noProof="0" dirty="0" smtClean="0">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050" b="1" u="none" strike="noStrike" cap="none" normalizeH="0" baseline="0" noProof="0" dirty="0" smtClean="0">
                          <a:ln>
                            <a:noFill/>
                          </a:ln>
                          <a:effectLst/>
                          <a:latin typeface="Arial"/>
                        </a:rPr>
                        <a:t>Akute medisyne</a:t>
                      </a:r>
                      <a:endParaRPr kumimoji="0" lang="af-ZA" sz="1050" b="1" i="0" u="none" strike="noStrike" cap="none" normalizeH="0" baseline="0" noProof="0" dirty="0">
                        <a:ln>
                          <a:noFill/>
                        </a:ln>
                        <a:solidFill>
                          <a:srgbClr val="0D0D0D"/>
                        </a:solidFill>
                        <a:effectLst/>
                        <a:latin typeface="Arial"/>
                        <a:ea typeface="ＭＳ Ｐゴシック" charset="0"/>
                        <a:cs typeface="Arial"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spcAft>
                          <a:spcPts val="0"/>
                        </a:spcAft>
                      </a:pPr>
                      <a:r>
                        <a:rPr lang="af-ZA" sz="1050" noProof="0" dirty="0" smtClean="0">
                          <a:latin typeface="Arial" pitchFamily="34" charset="0"/>
                          <a:cs typeface="Arial" pitchFamily="34" charset="0"/>
                        </a:rPr>
                        <a:t>L       R 3 100</a:t>
                      </a:r>
                      <a:endParaRPr lang="af-ZA" sz="1050" baseline="0" noProof="0" dirty="0" smtClean="0">
                        <a:latin typeface="Arial" pitchFamily="34" charset="0"/>
                        <a:cs typeface="Arial" pitchFamily="34" charset="0"/>
                      </a:endParaRPr>
                    </a:p>
                    <a:p>
                      <a:pPr indent="0" algn="l">
                        <a:lnSpc>
                          <a:spcPct val="100000"/>
                        </a:lnSpc>
                        <a:spcBef>
                          <a:spcPts val="0"/>
                        </a:spcBef>
                        <a:spcAft>
                          <a:spcPts val="0"/>
                        </a:spcAft>
                      </a:pPr>
                      <a:r>
                        <a:rPr lang="af-ZA" sz="1050" noProof="0" dirty="0" smtClean="0">
                          <a:latin typeface="Arial" pitchFamily="34" charset="0"/>
                          <a:cs typeface="Arial" pitchFamily="34" charset="0"/>
                        </a:rPr>
                        <a:t>L1+   R 6 200</a:t>
                      </a: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050" u="none" strike="noStrike" cap="none" normalizeH="0" baseline="0" noProof="0" dirty="0" smtClean="0">
                          <a:ln>
                            <a:noFill/>
                          </a:ln>
                          <a:effectLst/>
                          <a:latin typeface="Arial"/>
                        </a:rPr>
                        <a:t>10% bybetaling, onderworpe aan Mediscor verwysingsprys</a:t>
                      </a:r>
                      <a:endParaRPr kumimoji="0" lang="af-ZA" sz="1050" u="none" strike="noStrike" cap="none" normalizeH="0" baseline="0" noProof="0" dirty="0">
                        <a:ln>
                          <a:noFill/>
                        </a:ln>
                        <a:effectLst/>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Algemene praktisyn- &amp; spesialiskonsultasies</a:t>
                      </a:r>
                      <a:endParaRPr kumimoji="0" lang="af-ZA" sz="1050" b="1" i="0" u="none" strike="noStrike" cap="none" normalizeH="0" baseline="0" noProof="0" dirty="0">
                        <a:ln>
                          <a:noFill/>
                        </a:ln>
                        <a:solidFill>
                          <a:srgbClr val="0D0D0D"/>
                        </a:solidFill>
                        <a:effectLst/>
                        <a:latin typeface="Arial"/>
                        <a:ea typeface="ＭＳ Ｐゴシック" charset="0"/>
                        <a:cs typeface="Arial"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af-ZA" sz="1050" noProof="0" dirty="0" smtClean="0">
                          <a:latin typeface="Arial" pitchFamily="34" charset="0"/>
                          <a:cs typeface="Arial" pitchFamily="34" charset="0"/>
                        </a:rPr>
                        <a:t>L       R 2</a:t>
                      </a:r>
                      <a:r>
                        <a:rPr lang="af-ZA" sz="1050" baseline="0" noProof="0" dirty="0" smtClean="0">
                          <a:latin typeface="Arial" pitchFamily="34" charset="0"/>
                          <a:cs typeface="Arial" pitchFamily="34" charset="0"/>
                        </a:rPr>
                        <a:t> 600</a:t>
                      </a:r>
                    </a:p>
                    <a:p>
                      <a:pPr indent="0" algn="l">
                        <a:lnSpc>
                          <a:spcPct val="100000"/>
                        </a:lnSpc>
                        <a:spcBef>
                          <a:spcPts val="0"/>
                        </a:spcBef>
                      </a:pPr>
                      <a:r>
                        <a:rPr lang="af-ZA" sz="1050" noProof="0" dirty="0" smtClean="0">
                          <a:latin typeface="Arial" pitchFamily="34" charset="0"/>
                          <a:cs typeface="Arial" pitchFamily="34" charset="0"/>
                        </a:rPr>
                        <a:t>L1+   R 5 350</a:t>
                      </a:r>
                      <a:endParaRPr lang="af-ZA" sz="1050"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98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Basiese &amp; gespesialiseerde tandheelkunde</a:t>
                      </a:r>
                      <a:endParaRPr kumimoji="0" lang="af-ZA" sz="1050" b="1" i="0" u="none" strike="noStrike" cap="none" normalizeH="0" baseline="0" noProof="0" dirty="0" smtClean="0">
                        <a:ln>
                          <a:noFill/>
                        </a:ln>
                        <a:solidFill>
                          <a:srgbClr val="0D0D0D"/>
                        </a:solidFill>
                        <a:effectLst/>
                        <a:latin typeface="Arial"/>
                        <a:ea typeface="ＭＳ Ｐゴシック" charset="0"/>
                        <a:cs typeface="Arial" charset="0"/>
                      </a:endParaRPr>
                    </a:p>
                    <a:p>
                      <a:pPr indent="0">
                        <a:lnSpc>
                          <a:spcPct val="100000"/>
                        </a:lnSpc>
                        <a:spcBef>
                          <a:spcPts val="0"/>
                        </a:spcBef>
                      </a:pPr>
                      <a:r>
                        <a:rPr lang="af-ZA" sz="1050" b="1" noProof="0" dirty="0" smtClean="0">
                          <a:latin typeface="Arial" pitchFamily="34" charset="0"/>
                          <a:cs typeface="Arial" pitchFamily="34" charset="0"/>
                        </a:rPr>
                        <a:t>(Voorafgoedkeuring)</a:t>
                      </a:r>
                      <a:endParaRPr lang="af-ZA" sz="105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af-ZA" sz="1050" noProof="0" dirty="0" smtClean="0">
                          <a:latin typeface="Arial" pitchFamily="34" charset="0"/>
                          <a:cs typeface="Arial" pitchFamily="34" charset="0"/>
                        </a:rPr>
                        <a:t>L</a:t>
                      </a:r>
                      <a:r>
                        <a:rPr lang="af-ZA" sz="1050" baseline="0" noProof="0" dirty="0" smtClean="0">
                          <a:latin typeface="Arial" pitchFamily="34" charset="0"/>
                          <a:cs typeface="Arial" pitchFamily="34" charset="0"/>
                        </a:rPr>
                        <a:t> </a:t>
                      </a:r>
                      <a:r>
                        <a:rPr lang="af-ZA" sz="1050" noProof="0" dirty="0" smtClean="0">
                          <a:latin typeface="Arial" pitchFamily="34" charset="0"/>
                          <a:cs typeface="Arial" pitchFamily="34" charset="0"/>
                        </a:rPr>
                        <a:t>      R 3</a:t>
                      </a:r>
                      <a:r>
                        <a:rPr lang="af-ZA" sz="1050" baseline="0" noProof="0" dirty="0" smtClean="0">
                          <a:latin typeface="Arial" pitchFamily="34" charset="0"/>
                          <a:cs typeface="Arial" pitchFamily="34" charset="0"/>
                        </a:rPr>
                        <a:t> 750</a:t>
                      </a:r>
                    </a:p>
                    <a:p>
                      <a:pPr indent="0" algn="l">
                        <a:lnSpc>
                          <a:spcPct val="100000"/>
                        </a:lnSpc>
                        <a:spcBef>
                          <a:spcPts val="0"/>
                        </a:spcBef>
                      </a:pPr>
                      <a:r>
                        <a:rPr lang="af-ZA" sz="1050" noProof="0" dirty="0" smtClean="0">
                          <a:latin typeface="Arial" pitchFamily="34" charset="0"/>
                          <a:cs typeface="Arial" pitchFamily="34" charset="0"/>
                        </a:rPr>
                        <a:t>L1+   R 7 500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050" u="none" strike="noStrike" cap="none" normalizeH="0" baseline="0" noProof="0" dirty="0">
                        <a:ln>
                          <a:noFill/>
                        </a:ln>
                        <a:effectLst/>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pitchFamily="34" charset="0"/>
                          <a:cs typeface="Arial" pitchFamily="34" charset="0"/>
                        </a:rPr>
                        <a:t>Radiologie en Patologie</a:t>
                      </a:r>
                      <a:endParaRPr kumimoji="0" lang="af-ZA" sz="1050" b="1" i="0" u="none" strike="noStrike" cap="none" normalizeH="0" baseline="0" noProof="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af-ZA" sz="1050" u="none" strike="noStrike" cap="none" normalizeH="0" baseline="0" noProof="0" dirty="0" smtClean="0">
                          <a:ln>
                            <a:noFill/>
                          </a:ln>
                          <a:effectLst/>
                          <a:latin typeface="Arial" pitchFamily="34" charset="0"/>
                          <a:cs typeface="Arial" pitchFamily="34" charset="0"/>
                        </a:rPr>
                        <a:t>L      R 2 000</a:t>
                      </a:r>
                    </a:p>
                    <a:p>
                      <a:pPr marL="0" marR="0" lvl="0" indent="0" algn="l" defTabSz="914400" rtl="0" eaLnBrk="1" fontAlgn="base" latinLnBrk="0" hangingPunct="1">
                        <a:lnSpc>
                          <a:spcPct val="100000"/>
                        </a:lnSpc>
                        <a:spcBef>
                          <a:spcPts val="0"/>
                        </a:spcBef>
                        <a:spcAft>
                          <a:spcPct val="0"/>
                        </a:spcAft>
                        <a:buClrTx/>
                        <a:buSzTx/>
                        <a:buFontTx/>
                        <a:buNone/>
                        <a:tabLst/>
                      </a:pPr>
                      <a:r>
                        <a:rPr kumimoji="0" lang="af-ZA" sz="1050" u="none" strike="noStrike" cap="none" normalizeH="0" baseline="0" noProof="0" dirty="0" smtClean="0">
                          <a:ln>
                            <a:noFill/>
                          </a:ln>
                          <a:effectLst/>
                          <a:latin typeface="Arial" pitchFamily="34" charset="0"/>
                          <a:cs typeface="Arial" pitchFamily="34" charset="0"/>
                        </a:rPr>
                        <a:t>L1+  R 4 000</a:t>
                      </a:r>
                      <a:endParaRPr kumimoji="0" lang="af-ZA" sz="1050" b="0" i="0" u="none" strike="noStrike" cap="none" normalizeH="0" baseline="0" noProof="0" dirty="0">
                        <a:ln>
                          <a:noFill/>
                        </a:ln>
                        <a:solidFill>
                          <a:srgbClr val="000000"/>
                        </a:solidFill>
                        <a:effectLst/>
                        <a:latin typeface="Arial" pitchFamily="34" charset="0"/>
                        <a:ea typeface="ＭＳ Ｐゴシック" charset="0"/>
                        <a:cs typeface="Arial" pitchFamily="34" charset="0"/>
                      </a:endParaRPr>
                    </a:p>
                  </a:txBody>
                  <a:tcPr marL="91437" marR="91437" marT="45710" marB="45710"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05062">
                <a:tc>
                  <a:txBody>
                    <a:bodyPr/>
                    <a:lstStyle/>
                    <a:p>
                      <a:pPr indent="0">
                        <a:lnSpc>
                          <a:spcPct val="100000"/>
                        </a:lnSpc>
                        <a:spcBef>
                          <a:spcPts val="0"/>
                        </a:spcBef>
                      </a:pPr>
                      <a:r>
                        <a:rPr lang="af-ZA" sz="1050" b="1" noProof="0" dirty="0" smtClean="0">
                          <a:latin typeface="Arial" pitchFamily="34" charset="0"/>
                          <a:cs typeface="Arial" pitchFamily="34" charset="0"/>
                        </a:rPr>
                        <a:t>Aanvullende dienste</a:t>
                      </a:r>
                      <a:endParaRPr lang="af-ZA" sz="1050" b="1" noProof="0"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indent="0" algn="l">
                        <a:lnSpc>
                          <a:spcPct val="100000"/>
                        </a:lnSpc>
                        <a:spcBef>
                          <a:spcPts val="0"/>
                        </a:spcBef>
                      </a:pPr>
                      <a:r>
                        <a:rPr lang="af-ZA" sz="1050" noProof="0" dirty="0" smtClean="0">
                          <a:latin typeface="Arial" pitchFamily="34" charset="0"/>
                          <a:cs typeface="Arial" pitchFamily="34" charset="0"/>
                        </a:rPr>
                        <a:t>L       R 3 750</a:t>
                      </a:r>
                      <a:endParaRPr lang="af-ZA" sz="1050" baseline="0" noProof="0" dirty="0" smtClean="0">
                        <a:latin typeface="Arial" pitchFamily="34" charset="0"/>
                        <a:cs typeface="Arial" pitchFamily="34" charset="0"/>
                      </a:endParaRPr>
                    </a:p>
                    <a:p>
                      <a:pPr indent="0" algn="l">
                        <a:lnSpc>
                          <a:spcPct val="100000"/>
                        </a:lnSpc>
                        <a:spcBef>
                          <a:spcPts val="0"/>
                        </a:spcBef>
                      </a:pPr>
                      <a:r>
                        <a:rPr lang="af-ZA" sz="1050" noProof="0" dirty="0" smtClean="0">
                          <a:latin typeface="Arial" pitchFamily="34" charset="0"/>
                          <a:cs typeface="Arial" pitchFamily="34" charset="0"/>
                        </a:rPr>
                        <a:t>L1+   R 7 500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050" u="none" strike="noStrike" cap="none" normalizeH="0" baseline="0" noProof="0" dirty="0">
                        <a:ln>
                          <a:noFill/>
                        </a:ln>
                        <a:effectLst/>
                        <a:latin typeface="Arial"/>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32726" y="805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278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4" name="TextBox 3"/>
          <p:cNvSpPr txBox="1"/>
          <p:nvPr/>
        </p:nvSpPr>
        <p:spPr>
          <a:xfrm>
            <a:off x="560743" y="-27024"/>
            <a:ext cx="1731567"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1539446416"/>
              </p:ext>
            </p:extLst>
          </p:nvPr>
        </p:nvGraphicFramePr>
        <p:xfrm>
          <a:off x="744935" y="597056"/>
          <a:ext cx="6989365" cy="3413702"/>
        </p:xfrm>
        <a:graphic>
          <a:graphicData uri="http://schemas.openxmlformats.org/drawingml/2006/table">
            <a:tbl>
              <a:tblPr firstRow="1" bandRow="1">
                <a:tableStyleId>{10A1B5D5-9B99-4C35-A422-299274C87663}</a:tableStyleId>
              </a:tblPr>
              <a:tblGrid>
                <a:gridCol w="3661584"/>
                <a:gridCol w="3327781"/>
              </a:tblGrid>
              <a:tr h="304800">
                <a:tc gridSpan="2">
                  <a:txBody>
                    <a:bodyPr/>
                    <a:lstStyle/>
                    <a:p>
                      <a:pPr algn="ctr">
                        <a:lnSpc>
                          <a:spcPct val="100000"/>
                        </a:lnSpc>
                      </a:pPr>
                      <a:r>
                        <a:rPr lang="af-ZA" sz="1200" noProof="0" dirty="0" smtClean="0">
                          <a:latin typeface="Arial" pitchFamily="34" charset="0"/>
                          <a:cs typeface="Arial" pitchFamily="34" charset="0"/>
                        </a:rPr>
                        <a:t>Voorkomendesorg</a:t>
                      </a:r>
                      <a:endParaRPr lang="af-ZA" sz="1200" noProof="0" dirty="0">
                        <a:solidFill>
                          <a:schemeClr val="tx1">
                            <a:lumMod val="95000"/>
                            <a:lumOff val="5000"/>
                          </a:schemeClr>
                        </a:solidFill>
                        <a:latin typeface="Arial" pitchFamily="34" charset="0"/>
                        <a:cs typeface="Arial" pitchFamily="34" charset="0"/>
                      </a:endParaRPr>
                    </a:p>
                  </a:txBody>
                  <a:tcPr>
                    <a:lnB w="12700" cap="flat" cmpd="sng" algn="ctr">
                      <a:solidFill>
                        <a:srgbClr val="F79646"/>
                      </a:solidFill>
                      <a:prstDash val="solid"/>
                      <a:round/>
                      <a:headEnd type="none" w="med" len="med"/>
                      <a:tailEnd type="none" w="med" len="med"/>
                    </a:lnB>
                  </a:tcPr>
                </a:tc>
                <a:tc hMerge="1">
                  <a:txBody>
                    <a:bodyPr/>
                    <a:lstStyle/>
                    <a:p>
                      <a:pPr algn="ctr"/>
                      <a:endParaRPr lang="en-ZA" sz="1400" dirty="0">
                        <a:solidFill>
                          <a:schemeClr val="bg1"/>
                        </a:solidFill>
                      </a:endParaRPr>
                    </a:p>
                  </a:txBody>
                  <a:tcPr>
                    <a:solidFill>
                      <a:srgbClr val="152C43"/>
                    </a:solidFill>
                  </a:tcPr>
                </a:tc>
              </a:tr>
              <a:tr h="274320">
                <a:tc>
                  <a:txBody>
                    <a:bodyPr/>
                    <a:lstStyle/>
                    <a:p>
                      <a:pPr algn="l">
                        <a:lnSpc>
                          <a:spcPct val="100000"/>
                        </a:lnSpc>
                        <a:spcAft>
                          <a:spcPts val="0"/>
                        </a:spcAft>
                      </a:pPr>
                      <a:r>
                        <a:rPr lang="af-ZA" sz="1200" b="1" noProof="0" dirty="0" smtClean="0">
                          <a:latin typeface="Arial" pitchFamily="34" charset="0"/>
                          <a:cs typeface="Arial" pitchFamily="34" charset="0"/>
                        </a:rPr>
                        <a:t>Griepinentings</a:t>
                      </a: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1 per bevoordeelde</a:t>
                      </a:r>
                      <a:endParaRPr lang="af-ZA" sz="1200" noProof="0" dirty="0">
                        <a:solidFill>
                          <a:schemeClr val="tx1">
                            <a:lumMod val="95000"/>
                            <a:lumOff val="5000"/>
                          </a:schemeClr>
                        </a:solidFill>
                        <a:latin typeface="Arial" pitchFamily="34" charset="0"/>
                        <a:cs typeface="Arial" pitchFamily="34" charset="0"/>
                      </a:endParaRPr>
                    </a:p>
                  </a:txBody>
                  <a:tcPr marL="91445" marR="91445">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lnSpc>
                          <a:spcPct val="100000"/>
                        </a:lnSpc>
                        <a:spcAft>
                          <a:spcPts val="0"/>
                        </a:spcAft>
                      </a:pPr>
                      <a:r>
                        <a:rPr lang="af-ZA" sz="1200" b="1" noProof="0" dirty="0" smtClean="0">
                          <a:latin typeface="Arial" pitchFamily="34" charset="0"/>
                          <a:cs typeface="Arial" pitchFamily="34" charset="0"/>
                        </a:rPr>
                        <a:t>Longontstekingsprogram</a:t>
                      </a:r>
                      <a:endParaRPr lang="af-ZA" sz="120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marL="91445" marR="91445">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lnSpc>
                          <a:spcPct val="100000"/>
                        </a:lnSpc>
                        <a:spcAft>
                          <a:spcPts val="0"/>
                        </a:spcAft>
                      </a:pPr>
                      <a:r>
                        <a:rPr lang="af-ZA" sz="1200" b="1" noProof="0" dirty="0" smtClean="0">
                          <a:latin typeface="Arial" pitchFamily="34" charset="0"/>
                          <a:cs typeface="Arial" pitchFamily="34" charset="0"/>
                        </a:rPr>
                        <a:t>Pediatriese immuniserings</a:t>
                      </a:r>
                      <a:endParaRPr lang="af-ZA" sz="120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69899">
                <a:tc>
                  <a:txBody>
                    <a:bodyPr/>
                    <a:lstStyle/>
                    <a:p>
                      <a:pPr algn="l">
                        <a:lnSpc>
                          <a:spcPct val="100000"/>
                        </a:lnSpc>
                        <a:spcAft>
                          <a:spcPts val="0"/>
                        </a:spcAft>
                      </a:pPr>
                      <a:r>
                        <a:rPr lang="af-ZA" sz="1200" b="1" noProof="0" dirty="0" smtClean="0">
                          <a:latin typeface="Arial" pitchFamily="34" charset="0"/>
                          <a:cs typeface="Arial" pitchFamily="34" charset="0"/>
                        </a:rPr>
                        <a:t>Rugrehabilitasieprogram (DBC)</a:t>
                      </a:r>
                      <a:endParaRPr lang="af-ZA" sz="1200" b="1" noProof="0"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marL="91445" marR="91445" marT="45698" marB="45698">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lnSpc>
                          <a:spcPct val="100000"/>
                        </a:lnSpc>
                        <a:spcAft>
                          <a:spcPts val="0"/>
                        </a:spcAft>
                      </a:pPr>
                      <a:r>
                        <a:rPr lang="af-ZA" sz="1200" b="1" noProof="0" dirty="0" smtClean="0">
                          <a:latin typeface="Arial" pitchFamily="34" charset="0"/>
                          <a:cs typeface="Arial" pitchFamily="34" charset="0"/>
                        </a:rPr>
                        <a:t>Vroulike voorbehoedmiddels</a:t>
                      </a:r>
                      <a:endParaRPr lang="af-ZA" sz="1200" b="1" noProof="0" dirty="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Arial" pitchFamily="34" charset="0"/>
                          <a:cs typeface="Arial" pitchFamily="34" charset="0"/>
                        </a:rPr>
                        <a:t>Tot R1 300 per</a:t>
                      </a:r>
                      <a:r>
                        <a:rPr lang="af-ZA" sz="1200" baseline="0" noProof="0" dirty="0" smtClean="0">
                          <a:latin typeface="Arial" pitchFamily="34" charset="0"/>
                          <a:cs typeface="Arial" pitchFamily="34" charset="0"/>
                        </a:rPr>
                        <a:t> gesin</a:t>
                      </a:r>
                      <a:endParaRPr lang="af-ZA" sz="1200" noProof="0" dirty="0" smtClean="0">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0">
                <a:tc>
                  <a:txBody>
                    <a:bodyPr/>
                    <a:lstStyle/>
                    <a:p>
                      <a:pPr algn="l">
                        <a:lnSpc>
                          <a:spcPct val="100000"/>
                        </a:lnSpc>
                        <a:spcAft>
                          <a:spcPts val="0"/>
                        </a:spcAft>
                      </a:pPr>
                      <a:r>
                        <a:rPr lang="af-ZA" sz="1200" b="1" noProof="0" dirty="0" smtClean="0">
                          <a:latin typeface="Arial" pitchFamily="34" charset="0"/>
                          <a:cs typeface="Arial" pitchFamily="34" charset="0"/>
                        </a:rPr>
                        <a:t>Voorkomende</a:t>
                      </a:r>
                      <a:r>
                        <a:rPr lang="af-ZA" sz="1200" b="1" baseline="0" noProof="0" dirty="0" smtClean="0">
                          <a:latin typeface="Arial" pitchFamily="34" charset="0"/>
                          <a:cs typeface="Arial" pitchFamily="34" charset="0"/>
                        </a:rPr>
                        <a:t> tandheelkunde</a:t>
                      </a:r>
                      <a:endParaRPr lang="af-ZA" sz="120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lnSpc>
                          <a:spcPct val="100000"/>
                        </a:lnSpc>
                        <a:spcAft>
                          <a:spcPts val="0"/>
                        </a:spcAft>
                      </a:pPr>
                      <a:r>
                        <a:rPr lang="af-ZA" sz="1200" b="1" noProof="0" dirty="0" smtClean="0">
                          <a:latin typeface="Arial" pitchFamily="34" charset="0"/>
                          <a:cs typeface="Arial" pitchFamily="34" charset="0"/>
                        </a:rPr>
                        <a:t>HIB-titer</a:t>
                      </a:r>
                      <a:endParaRPr lang="af-ZA" sz="120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af-ZA" sz="1200" b="1" noProof="0" smtClean="0">
                          <a:latin typeface="Arial" pitchFamily="34" charset="0"/>
                          <a:cs typeface="Arial" pitchFamily="34" charset="0"/>
                        </a:rPr>
                        <a:t>Mammogram</a:t>
                      </a:r>
                      <a:endParaRPr lang="af-ZA" sz="1200" b="1" noProof="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nSpc>
                          <a:spcPct val="100000"/>
                        </a:lnSpc>
                      </a:pPr>
                      <a:r>
                        <a:rPr lang="af-ZA" sz="1200" b="1" noProof="0" dirty="0" smtClean="0">
                          <a:latin typeface="Arial" pitchFamily="34" charset="0"/>
                          <a:cs typeface="Arial" pitchFamily="34" charset="0"/>
                        </a:rPr>
                        <a:t>Papsmeer</a:t>
                      </a:r>
                      <a:endParaRPr lang="af-ZA" sz="1200" b="1"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00000"/>
                        </a:lnSpc>
                      </a:pPr>
                      <a:r>
                        <a:rPr lang="af-ZA" sz="1200" noProof="0" dirty="0" smtClean="0">
                          <a:latin typeface="Arial" pitchFamily="34" charset="0"/>
                          <a:cs typeface="Arial" pitchFamily="34" charset="0"/>
                        </a:rPr>
                        <a:t>Protokol geld</a:t>
                      </a:r>
                      <a:endParaRPr lang="af-ZA" sz="1200" noProof="0" dirty="0">
                        <a:solidFill>
                          <a:schemeClr val="tx1">
                            <a:lumMod val="95000"/>
                            <a:lumOff val="5000"/>
                          </a:schemeClr>
                        </a:solidFill>
                        <a:latin typeface="Arial" pitchFamily="34" charset="0"/>
                        <a:cs typeface="Arial" pitchFamily="34" charset="0"/>
                      </a:endParaRPr>
                    </a:p>
                  </a:txBody>
                  <a:tcP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274320">
                <a:tc>
                  <a:txBody>
                    <a:bodyPr/>
                    <a:lstStyle/>
                    <a:p>
                      <a:pPr algn="l"/>
                      <a:r>
                        <a:rPr lang="af-ZA" sz="1200" b="1" i="0" u="none" strike="noStrike" baseline="0" noProof="0" dirty="0" smtClean="0">
                          <a:latin typeface="Arial" pitchFamily="34" charset="0"/>
                          <a:cs typeface="Arial" pitchFamily="34" charset="0"/>
                        </a:rPr>
                        <a:t>Biometriese siftings: Glukose, cholesterol, bloeddrukmeting en liggaamsmassa-indeksberekening</a:t>
                      </a:r>
                      <a:endParaRPr lang="af-ZA" sz="1200" b="1" noProof="0" dirty="0">
                        <a:latin typeface="Arial" pitchFamily="34" charset="0"/>
                        <a:cs typeface="Arial" pitchFamily="34" charset="0"/>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a:t>
                      </a:r>
                      <a:r>
                        <a:rPr lang="af-ZA" sz="1200" baseline="0" noProof="0" dirty="0" smtClean="0">
                          <a:latin typeface=""/>
                        </a:rPr>
                        <a:t> Dis-Chem apteke</a:t>
                      </a:r>
                      <a:endParaRPr lang="af-ZA" sz="1200" noProof="0" dirty="0" smtClean="0">
                        <a:latin typeface=""/>
                      </a:endParaRPr>
                    </a:p>
                  </a:txBody>
                  <a:tcPr marL="91445" marR="91445" marT="45691" marB="45691">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283101277"/>
              </p:ext>
            </p:extLst>
          </p:nvPr>
        </p:nvGraphicFramePr>
        <p:xfrm>
          <a:off x="744935" y="4264090"/>
          <a:ext cx="6989365" cy="1127760"/>
        </p:xfrm>
        <a:graphic>
          <a:graphicData uri="http://schemas.openxmlformats.org/drawingml/2006/table">
            <a:tbl>
              <a:tblPr firstRow="1" bandRow="1">
                <a:tableStyleId>{912C8C85-51F0-491E-9774-3900AFEF0FD7}</a:tableStyleId>
              </a:tblPr>
              <a:tblGrid>
                <a:gridCol w="3716363"/>
                <a:gridCol w="3273002"/>
              </a:tblGrid>
              <a:tr h="304800">
                <a:tc gridSpan="2">
                  <a:txBody>
                    <a:bodyPr/>
                    <a:lstStyle/>
                    <a:p>
                      <a:pPr algn="ctr"/>
                      <a:r>
                        <a:rPr lang="af-ZA" sz="1200" noProof="0" dirty="0" smtClean="0">
                          <a:latin typeface="Arial"/>
                        </a:rPr>
                        <a:t>Bydraes</a:t>
                      </a:r>
                      <a:endParaRPr lang="af-ZA" sz="1200" noProof="0" dirty="0">
                        <a:solidFill>
                          <a:schemeClr val="tx1">
                            <a:lumMod val="95000"/>
                            <a:lumOff val="5000"/>
                          </a:schemeClr>
                        </a:solidFill>
                        <a:latin typeface="Arial"/>
                      </a:endParaRPr>
                    </a:p>
                  </a:txBody>
                  <a:tcPr/>
                </a:tc>
                <a:tc hMerge="1">
                  <a:txBody>
                    <a:bodyPr/>
                    <a:lstStyle/>
                    <a:p>
                      <a:pPr algn="ctr"/>
                      <a:endParaRPr lang="en-ZA" sz="1400" dirty="0">
                        <a:solidFill>
                          <a:schemeClr val="bg1"/>
                        </a:solidFill>
                      </a:endParaRPr>
                    </a:p>
                  </a:txBody>
                  <a:tcPr>
                    <a:solidFill>
                      <a:srgbClr val="152C43"/>
                    </a:solidFill>
                  </a:tcPr>
                </a:tc>
              </a:tr>
              <a:tr h="274320">
                <a:tc>
                  <a:txBody>
                    <a:bodyPr/>
                    <a:lstStyle/>
                    <a:p>
                      <a:r>
                        <a:rPr lang="af-ZA" sz="1200" b="1" noProof="0" dirty="0" smtClean="0">
                          <a:latin typeface="Arial"/>
                        </a:rPr>
                        <a:t>Hooflid</a:t>
                      </a:r>
                      <a:endParaRPr lang="af-ZA" sz="1200" b="1" noProof="0" dirty="0" smtClean="0">
                        <a:solidFill>
                          <a:schemeClr val="tx1">
                            <a:lumMod val="95000"/>
                            <a:lumOff val="5000"/>
                          </a:schemeClr>
                        </a:solidFill>
                        <a:latin typeface="Arial"/>
                      </a:endParaRPr>
                    </a:p>
                  </a:txBody>
                  <a:tcPr>
                    <a:lnR w="12700" cap="flat" cmpd="sng" algn="ctr">
                      <a:solidFill>
                        <a:srgbClr val="F79646"/>
                      </a:solidFill>
                      <a:prstDash val="solid"/>
                      <a:round/>
                      <a:headEnd type="none" w="med" len="med"/>
                      <a:tailEnd type="none" w="med" len="med"/>
                    </a:lnR>
                  </a:tcPr>
                </a:tc>
                <a:tc>
                  <a:txBody>
                    <a:bodyPr/>
                    <a:lstStyle/>
                    <a:p>
                      <a:pPr algn="ctr"/>
                      <a:r>
                        <a:rPr lang="af-ZA" sz="1200" noProof="0" dirty="0" smtClean="0">
                          <a:latin typeface="Arial"/>
                        </a:rPr>
                        <a:t>R2</a:t>
                      </a:r>
                      <a:r>
                        <a:rPr lang="af-ZA" sz="1200" baseline="0" noProof="0" dirty="0" smtClean="0">
                          <a:latin typeface="Arial"/>
                        </a:rPr>
                        <a:t> 943</a:t>
                      </a:r>
                      <a:endParaRPr lang="af-ZA" sz="1200" noProof="0" dirty="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tcPr>
                </a:tc>
              </a:tr>
              <a:tr h="274320">
                <a:tc>
                  <a:txBody>
                    <a:bodyPr/>
                    <a:lstStyle/>
                    <a:p>
                      <a:r>
                        <a:rPr lang="af-ZA" sz="1200" b="1" noProof="0" dirty="0" smtClean="0">
                          <a:latin typeface="Arial"/>
                        </a:rPr>
                        <a:t>Volwasse afhanklike</a:t>
                      </a:r>
                      <a:endParaRPr lang="af-ZA" sz="1200" b="1" noProof="0" dirty="0">
                        <a:solidFill>
                          <a:schemeClr val="tx1">
                            <a:lumMod val="95000"/>
                            <a:lumOff val="5000"/>
                          </a:schemeClr>
                        </a:solidFill>
                        <a:latin typeface="Arial"/>
                      </a:endParaRPr>
                    </a:p>
                  </a:txBody>
                  <a:tcPr>
                    <a:lnR w="12700" cap="flat" cmpd="sng" algn="ctr">
                      <a:solidFill>
                        <a:srgbClr val="F79646"/>
                      </a:solidFill>
                      <a:prstDash val="solid"/>
                      <a:round/>
                      <a:headEnd type="none" w="med" len="med"/>
                      <a:tailEnd type="none" w="med" len="med"/>
                    </a:lnR>
                  </a:tcPr>
                </a:tc>
                <a:tc>
                  <a:txBody>
                    <a:bodyPr/>
                    <a:lstStyle/>
                    <a:p>
                      <a:pPr algn="ctr"/>
                      <a:r>
                        <a:rPr lang="af-ZA" sz="1200" noProof="0" smtClean="0">
                          <a:latin typeface="Arial"/>
                        </a:rPr>
                        <a:t>R2</a:t>
                      </a:r>
                      <a:r>
                        <a:rPr lang="af-ZA" sz="1200" baseline="0" noProof="0" smtClean="0">
                          <a:latin typeface="Arial"/>
                        </a:rPr>
                        <a:t> 885</a:t>
                      </a:r>
                      <a:endParaRPr lang="af-ZA" sz="1200" noProof="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tcPr>
                </a:tc>
              </a:tr>
              <a:tr h="274320">
                <a:tc>
                  <a:txBody>
                    <a:bodyPr/>
                    <a:lstStyle/>
                    <a:p>
                      <a:r>
                        <a:rPr lang="af-ZA" sz="1200" b="1" noProof="0" dirty="0" smtClean="0">
                          <a:latin typeface="Arial"/>
                        </a:rPr>
                        <a:t>Kinderafhanklike</a:t>
                      </a:r>
                      <a:endParaRPr lang="af-ZA" sz="1200" b="1" noProof="0" dirty="0">
                        <a:solidFill>
                          <a:schemeClr val="tx1">
                            <a:lumMod val="95000"/>
                            <a:lumOff val="5000"/>
                          </a:schemeClr>
                        </a:solidFill>
                        <a:latin typeface="Arial"/>
                      </a:endParaRPr>
                    </a:p>
                  </a:txBody>
                  <a:tcPr>
                    <a:lnR w="12700" cap="flat" cmpd="sng" algn="ctr">
                      <a:solidFill>
                        <a:srgbClr val="F79646"/>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latin typeface="Arial"/>
                        </a:rPr>
                        <a:t>R</a:t>
                      </a:r>
                      <a:r>
                        <a:rPr lang="af-ZA" sz="1200" baseline="0" noProof="0" dirty="0" smtClean="0">
                          <a:latin typeface="Arial"/>
                        </a:rPr>
                        <a:t>648</a:t>
                      </a:r>
                      <a:endParaRPr lang="af-ZA" sz="1200" noProof="0" dirty="0" smtClean="0">
                        <a:solidFill>
                          <a:schemeClr val="tx1">
                            <a:lumMod val="95000"/>
                            <a:lumOff val="5000"/>
                          </a:schemeClr>
                        </a:solidFill>
                        <a:latin typeface="Arial"/>
                      </a:endParaRPr>
                    </a:p>
                  </a:txBody>
                  <a:tcPr>
                    <a:lnL w="12700" cap="flat" cmpd="sng" algn="ctr">
                      <a:solidFill>
                        <a:srgbClr val="F79646"/>
                      </a:solidFill>
                      <a:prstDash val="solid"/>
                      <a:round/>
                      <a:headEnd type="none" w="med" len="med"/>
                      <a:tailEnd type="none" w="med" len="med"/>
                    </a:lnL>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40346" y="75947"/>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40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309206075"/>
              </p:ext>
            </p:extLst>
          </p:nvPr>
        </p:nvGraphicFramePr>
        <p:xfrm>
          <a:off x="638321" y="1685724"/>
          <a:ext cx="7455367" cy="857940"/>
        </p:xfrm>
        <a:graphic>
          <a:graphicData uri="http://schemas.openxmlformats.org/drawingml/2006/table">
            <a:tbl>
              <a:tblPr firstRow="1" bandRow="1">
                <a:tableStyleId>{5C22544A-7EE6-4342-B048-85BDC9FD1C3A}</a:tableStyleId>
              </a:tblPr>
              <a:tblGrid>
                <a:gridCol w="1476622"/>
                <a:gridCol w="2924344"/>
                <a:gridCol w="3054401"/>
              </a:tblGrid>
              <a:tr h="286440">
                <a:tc>
                  <a:txBody>
                    <a:bodyPr/>
                    <a:lstStyle/>
                    <a:p>
                      <a:endParaRPr lang="en-US" sz="1050" b="1"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VVN-verskaffer</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100" b="1" noProof="0" dirty="0" smtClean="0">
                          <a:solidFill>
                            <a:schemeClr val="bg1"/>
                          </a:solidFill>
                          <a:latin typeface="Arial" pitchFamily="34" charset="0"/>
                          <a:cs typeface="Arial" pitchFamily="34" charset="0"/>
                        </a:rPr>
                        <a:t>Nie-VVN-verskaffer</a:t>
                      </a:r>
                      <a:endParaRPr lang="af-ZA" sz="1100" b="1" noProof="0" dirty="0">
                        <a:solidFill>
                          <a:schemeClr val="bg1"/>
                        </a:solidFill>
                        <a:latin typeface="Arial" pitchFamily="34" charset="0"/>
                        <a:cs typeface="Arial" pitchFamily="34" charset="0"/>
                      </a:endParaRPr>
                    </a:p>
                  </a:txBody>
                  <a:tcPr>
                    <a:solidFill>
                      <a:srgbClr val="0093D3"/>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1" noProof="0" dirty="0" smtClean="0">
                          <a:solidFill>
                            <a:schemeClr val="bg1"/>
                          </a:solidFill>
                          <a:latin typeface="Arial" pitchFamily="34" charset="0"/>
                          <a:cs typeface="Arial" pitchFamily="34" charset="0"/>
                        </a:rPr>
                        <a:t>Konsultasie</a:t>
                      </a:r>
                    </a:p>
                    <a:p>
                      <a:endParaRPr lang="en-US" sz="1050" b="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100% van koste vir omvattende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a:cs typeface="Arial"/>
                        </a:rPr>
                        <a:t>'n</a:t>
                      </a:r>
                      <a:r>
                        <a:rPr lang="af-ZA" sz="1050" b="0" baseline="0" noProof="0" dirty="0" smtClean="0">
                          <a:solidFill>
                            <a:schemeClr val="bg1"/>
                          </a:solidFill>
                          <a:latin typeface="Arial" pitchFamily="34" charset="0"/>
                          <a:cs typeface="Arial" pitchFamily="34" charset="0"/>
                        </a:rPr>
                        <a:t> O</a:t>
                      </a:r>
                      <a:r>
                        <a:rPr lang="af-ZA" sz="1050" b="0" noProof="0" dirty="0" smtClean="0">
                          <a:solidFill>
                            <a:schemeClr val="bg1"/>
                          </a:solidFill>
                          <a:latin typeface="Arial" pitchFamily="34" charset="0"/>
                          <a:cs typeface="Arial" pitchFamily="34" charset="0"/>
                        </a:rPr>
                        <a:t>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 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a:t>
                      </a:r>
                      <a:r>
                        <a:rPr lang="af-ZA" sz="1050" b="0" baseline="0" noProof="0" dirty="0" smtClean="0">
                          <a:solidFill>
                            <a:schemeClr val="bg1"/>
                          </a:solidFill>
                          <a:latin typeface="Arial" pitchFamily="34" charset="0"/>
                          <a:cs typeface="Arial" pitchFamily="34" charset="0"/>
                        </a:rPr>
                        <a:t>R360</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054793520"/>
              </p:ext>
            </p:extLst>
          </p:nvPr>
        </p:nvGraphicFramePr>
        <p:xfrm>
          <a:off x="638321" y="806907"/>
          <a:ext cx="7467950" cy="794857"/>
        </p:xfrm>
        <a:graphic>
          <a:graphicData uri="http://schemas.openxmlformats.org/drawingml/2006/table">
            <a:tbl>
              <a:tblPr firstRow="1" bandRow="1">
                <a:tableStyleId>{5C22544A-7EE6-4342-B048-85BDC9FD1C3A}</a:tableStyleId>
              </a:tblPr>
              <a:tblGrid>
                <a:gridCol w="1494378"/>
                <a:gridCol w="5973572"/>
              </a:tblGrid>
              <a:tr h="337657">
                <a:tc>
                  <a:txBody>
                    <a:bodyPr/>
                    <a:lstStyle/>
                    <a:p>
                      <a:pPr algn="ctr"/>
                      <a:r>
                        <a:rPr lang="af-ZA" sz="1600" noProof="0" dirty="0" smtClean="0">
                          <a:solidFill>
                            <a:schemeClr val="bg1"/>
                          </a:solidFill>
                          <a:latin typeface="Arial" pitchFamily="34" charset="0"/>
                          <a:cs typeface="Arial" pitchFamily="34" charset="0"/>
                        </a:rPr>
                        <a:t>Opsie</a:t>
                      </a:r>
                      <a:endParaRPr lang="af-ZA" sz="16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600" noProof="0" dirty="0" smtClean="0">
                          <a:solidFill>
                            <a:schemeClr val="bg1"/>
                          </a:solidFill>
                          <a:latin typeface="Arial" pitchFamily="34" charset="0"/>
                          <a:cs typeface="Arial" pitchFamily="34" charset="0"/>
                        </a:rPr>
                        <a:t>Pace2</a:t>
                      </a:r>
                      <a:endParaRPr lang="af-ZA" sz="1600" noProof="0" dirty="0">
                        <a:solidFill>
                          <a:schemeClr val="bg1"/>
                        </a:solidFill>
                        <a:latin typeface="Arial" pitchFamily="34" charset="0"/>
                        <a:cs typeface="Arial" pitchFamily="34" charset="0"/>
                      </a:endParaRPr>
                    </a:p>
                  </a:txBody>
                  <a:tcPr>
                    <a:solidFill>
                      <a:schemeClr val="tx2"/>
                    </a:solidFill>
                  </a:tcPr>
                </a:tc>
              </a:tr>
              <a:tr h="453005">
                <a:tc>
                  <a:txBody>
                    <a:bodyPr/>
                    <a:lstStyle/>
                    <a:p>
                      <a:pPr algn="ctr"/>
                      <a:r>
                        <a:rPr lang="af-ZA" sz="1200" b="1" noProof="0" dirty="0" smtClean="0">
                          <a:solidFill>
                            <a:schemeClr val="bg1"/>
                          </a:solidFill>
                          <a:latin typeface="Arial" pitchFamily="34" charset="0"/>
                          <a:cs typeface="Arial" pitchFamily="34" charset="0"/>
                        </a:rPr>
                        <a:t>Voordelesiklus</a:t>
                      </a:r>
                      <a:endParaRPr lang="af-ZA" sz="1200" b="1"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200" b="1" noProof="0" dirty="0" smtClean="0">
                          <a:solidFill>
                            <a:schemeClr val="bg1"/>
                          </a:solidFill>
                          <a:latin typeface="Arial" pitchFamily="34" charset="0"/>
                          <a:cs typeface="Arial" pitchFamily="34" charset="0"/>
                        </a:rPr>
                        <a:t>Elke</a:t>
                      </a:r>
                      <a:r>
                        <a:rPr lang="af-ZA" sz="1200" b="1" baseline="0" noProof="0" dirty="0" smtClean="0">
                          <a:solidFill>
                            <a:schemeClr val="bg1"/>
                          </a:solidFill>
                          <a:latin typeface="Arial" pitchFamily="34" charset="0"/>
                          <a:cs typeface="Arial" pitchFamily="34" charset="0"/>
                        </a:rPr>
                        <a:t> bevoordeelde is in </a:t>
                      </a:r>
                      <a:r>
                        <a:rPr lang="af-ZA" sz="1200" b="1" baseline="0" noProof="0" dirty="0" smtClean="0">
                          <a:solidFill>
                            <a:schemeClr val="bg1"/>
                          </a:solidFill>
                          <a:latin typeface="Arial"/>
                          <a:cs typeface="Arial"/>
                        </a:rPr>
                        <a:t>'n 24-maande voordelesiklus</a:t>
                      </a:r>
                    </a:p>
                    <a:p>
                      <a:pPr algn="ctr"/>
                      <a:r>
                        <a:rPr lang="af-ZA" sz="1200" b="1" baseline="0" noProof="0" dirty="0" smtClean="0">
                          <a:solidFill>
                            <a:schemeClr val="bg1"/>
                          </a:solidFill>
                          <a:latin typeface="Arial" pitchFamily="34" charset="0"/>
                          <a:cs typeface="Arial" pitchFamily="34" charset="0"/>
                        </a:rPr>
                        <a:t>op </a:t>
                      </a:r>
                      <a:r>
                        <a:rPr lang="af-ZA" sz="1200" b="1" baseline="0" noProof="0" dirty="0" smtClean="0">
                          <a:solidFill>
                            <a:schemeClr val="bg1"/>
                          </a:solidFill>
                          <a:latin typeface="Arial"/>
                          <a:cs typeface="Arial"/>
                        </a:rPr>
                        <a:t>óf 'n bril óf kontaklense </a:t>
                      </a:r>
                      <a:r>
                        <a:rPr lang="af-ZA" sz="1200" b="1" baseline="0" noProof="0" dirty="0" smtClean="0">
                          <a:solidFill>
                            <a:schemeClr val="bg1"/>
                          </a:solidFill>
                          <a:latin typeface="Arial" pitchFamily="34" charset="0"/>
                          <a:cs typeface="Arial" pitchFamily="34" charset="0"/>
                        </a:rPr>
                        <a:t>geregtig </a:t>
                      </a:r>
                      <a:endParaRPr lang="af-ZA" sz="1200" b="1"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2508540301"/>
              </p:ext>
            </p:extLst>
          </p:nvPr>
        </p:nvGraphicFramePr>
        <p:xfrm>
          <a:off x="5352177" y="2969703"/>
          <a:ext cx="2763124" cy="2213621"/>
        </p:xfrm>
        <a:graphic>
          <a:graphicData uri="http://schemas.openxmlformats.org/drawingml/2006/table">
            <a:tbl>
              <a:tblPr firstRow="1" bandRow="1">
                <a:tableStyleId>{5C22544A-7EE6-4342-B048-85BDC9FD1C3A}</a:tableStyleId>
              </a:tblPr>
              <a:tblGrid>
                <a:gridCol w="2763124"/>
              </a:tblGrid>
              <a:tr h="343946">
                <a:tc>
                  <a:txBody>
                    <a:bodyPr/>
                    <a:lstStyle/>
                    <a:p>
                      <a:endParaRPr lang="af-ZA" sz="1050" b="0" dirty="0">
                        <a:solidFill>
                          <a:schemeClr val="bg1"/>
                        </a:solidFill>
                        <a:latin typeface="Arial" pitchFamily="34" charset="0"/>
                        <a:cs typeface="Arial" pitchFamily="34" charset="0"/>
                      </a:endParaRPr>
                    </a:p>
                  </a:txBody>
                  <a:tcPr>
                    <a:solidFill>
                      <a:srgbClr val="0093D3"/>
                    </a:solidFill>
                  </a:tcPr>
                </a:tc>
              </a:tr>
              <a:tr h="5788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dirty="0" smtClean="0">
                          <a:solidFill>
                            <a:schemeClr val="bg1"/>
                          </a:solidFill>
                          <a:latin typeface="Arial" pitchFamily="34" charset="0"/>
                          <a:cs typeface="Arial" pitchFamily="34" charset="0"/>
                        </a:rPr>
                        <a:t>R500</a:t>
                      </a:r>
                      <a:r>
                        <a:rPr lang="af-ZA" sz="1050" b="0" noProof="0" dirty="0" smtClean="0">
                          <a:solidFill>
                            <a:schemeClr val="bg1"/>
                          </a:solidFill>
                          <a:latin typeface="Arial" pitchFamily="34" charset="0"/>
                          <a:cs typeface="Arial" pitchFamily="34" charset="0"/>
                        </a:rPr>
                        <a:t>-bydrae </a:t>
                      </a:r>
                      <a:r>
                        <a:rPr lang="af-ZA" sz="1050" b="0" baseline="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raam en/of lensverbetering</a:t>
                      </a:r>
                      <a:endParaRPr lang="af-ZA" sz="1050" b="0" noProof="0" dirty="0" smtClean="0">
                        <a:solidFill>
                          <a:schemeClr val="bg1"/>
                        </a:solidFill>
                        <a:latin typeface="Arial" pitchFamily="34" charset="0"/>
                        <a:cs typeface="Arial" pitchFamily="34" charset="0"/>
                      </a:endParaRPr>
                    </a:p>
                    <a:p>
                      <a:endParaRPr lang="af-ZA" sz="1050" b="0" dirty="0">
                        <a:solidFill>
                          <a:schemeClr val="bg1"/>
                        </a:solidFill>
                        <a:latin typeface="Arial" pitchFamily="34" charset="0"/>
                        <a:cs typeface="Arial" pitchFamily="34" charset="0"/>
                      </a:endParaRPr>
                    </a:p>
                  </a:txBody>
                  <a:tcPr>
                    <a:solidFill>
                      <a:srgbClr val="0093D3"/>
                    </a:solidFill>
                  </a:tcPr>
                </a:tc>
              </a:tr>
              <a:tr h="436880">
                <a:tc>
                  <a:txBody>
                    <a:bodyPr/>
                    <a:lstStyle/>
                    <a:p>
                      <a:pPr algn="l"/>
                      <a:r>
                        <a:rPr lang="af-ZA" sz="1050" b="0" noProof="0" dirty="0" smtClean="0">
                          <a:solidFill>
                            <a:schemeClr val="bg1"/>
                          </a:solidFill>
                          <a:latin typeface="Arial" pitchFamily="34" charset="0"/>
                          <a:cs typeface="Arial" pitchFamily="34" charset="0"/>
                        </a:rPr>
                        <a:t>Enkelvisielense </a:t>
                      </a:r>
                    </a:p>
                    <a:p>
                      <a:pPr algn="l"/>
                      <a:r>
                        <a:rPr lang="af-ZA" sz="1050" b="0" noProof="0" dirty="0" smtClean="0">
                          <a:solidFill>
                            <a:schemeClr val="bg1"/>
                          </a:solidFill>
                          <a:latin typeface="Arial" pitchFamily="34" charset="0"/>
                          <a:cs typeface="Arial" pitchFamily="34" charset="0"/>
                        </a:rPr>
                        <a:t>R140 per lens</a:t>
                      </a:r>
                      <a:endParaRPr lang="af-ZA" sz="1050" b="0" noProof="0" dirty="0">
                        <a:solidFill>
                          <a:schemeClr val="bg1"/>
                        </a:solidFill>
                        <a:latin typeface="Arial" pitchFamily="34" charset="0"/>
                        <a:cs typeface="Arial" pitchFamily="34" charset="0"/>
                      </a:endParaRPr>
                    </a:p>
                  </a:txBody>
                  <a:tcPr>
                    <a:solidFill>
                      <a:srgbClr val="0093D3"/>
                    </a:solidFill>
                  </a:tcPr>
                </a:tc>
              </a:tr>
              <a:tr h="435576">
                <a:tc>
                  <a:txBody>
                    <a:bodyPr/>
                    <a:lstStyle/>
                    <a:p>
                      <a:pPr algn="l"/>
                      <a:r>
                        <a:rPr lang="af-ZA" sz="1050" b="0" dirty="0" smtClean="0">
                          <a:solidFill>
                            <a:schemeClr val="bg1"/>
                          </a:solidFill>
                          <a:latin typeface="Arial" pitchFamily="34" charset="0"/>
                          <a:cs typeface="Arial" pitchFamily="34" charset="0"/>
                        </a:rPr>
                        <a:t>Bifokale lense</a:t>
                      </a:r>
                      <a:endParaRPr lang="af-ZA" sz="1050" b="0" baseline="0" dirty="0" smtClean="0">
                        <a:solidFill>
                          <a:schemeClr val="bg1"/>
                        </a:solidFill>
                        <a:latin typeface="Arial" pitchFamily="34" charset="0"/>
                        <a:cs typeface="Arial" pitchFamily="34" charset="0"/>
                      </a:endParaRPr>
                    </a:p>
                    <a:p>
                      <a:pPr algn="l"/>
                      <a:r>
                        <a:rPr lang="af-ZA" sz="1050" b="0" baseline="0" dirty="0" smtClean="0">
                          <a:solidFill>
                            <a:schemeClr val="bg1"/>
                          </a:solidFill>
                          <a:latin typeface="Arial" pitchFamily="34" charset="0"/>
                          <a:cs typeface="Arial" pitchFamily="34" charset="0"/>
                        </a:rPr>
                        <a:t>R310 per lens</a:t>
                      </a:r>
                      <a:endParaRPr lang="af-ZA" sz="1050" b="0" dirty="0">
                        <a:solidFill>
                          <a:schemeClr val="bg1"/>
                        </a:solidFill>
                        <a:latin typeface="Arial" pitchFamily="34" charset="0"/>
                        <a:cs typeface="Arial" pitchFamily="34" charset="0"/>
                      </a:endParaRPr>
                    </a:p>
                  </a:txBody>
                  <a:tcPr>
                    <a:solidFill>
                      <a:srgbClr val="0093D3"/>
                    </a:solidFill>
                  </a:tcPr>
                </a:tc>
              </a:tr>
              <a:tr h="418377">
                <a:tc>
                  <a:txBody>
                    <a:bodyPr/>
                    <a:lstStyle/>
                    <a:p>
                      <a:pPr algn="l"/>
                      <a:r>
                        <a:rPr lang="af-ZA" sz="1050" b="0" dirty="0" smtClean="0">
                          <a:solidFill>
                            <a:schemeClr val="bg1"/>
                          </a:solidFill>
                          <a:latin typeface="Arial" pitchFamily="34" charset="0"/>
                          <a:cs typeface="Arial" pitchFamily="34" charset="0"/>
                        </a:rPr>
                        <a:t>Multifokale</a:t>
                      </a:r>
                      <a:r>
                        <a:rPr lang="af-ZA" sz="1050" b="0" baseline="0" dirty="0" smtClean="0">
                          <a:solidFill>
                            <a:schemeClr val="bg1"/>
                          </a:solidFill>
                          <a:latin typeface="Arial" pitchFamily="34" charset="0"/>
                          <a:cs typeface="Arial" pitchFamily="34" charset="0"/>
                        </a:rPr>
                        <a:t> lense</a:t>
                      </a:r>
                    </a:p>
                    <a:p>
                      <a:pPr algn="l"/>
                      <a:r>
                        <a:rPr lang="af-ZA" sz="1050" b="0" baseline="0" dirty="0" smtClean="0">
                          <a:solidFill>
                            <a:schemeClr val="bg1"/>
                          </a:solidFill>
                          <a:latin typeface="Arial" pitchFamily="34" charset="0"/>
                          <a:cs typeface="Arial" pitchFamily="34" charset="0"/>
                        </a:rPr>
                        <a:t>R570 per lens</a:t>
                      </a:r>
                      <a:endParaRPr lang="af-ZA" sz="1050" b="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2482" y="2661067"/>
            <a:ext cx="1635853" cy="307777"/>
          </a:xfrm>
          <a:prstGeom prst="rect">
            <a:avLst/>
          </a:prstGeom>
          <a:noFill/>
        </p:spPr>
        <p:txBody>
          <a:bodyPr wrap="square" rtlCol="0">
            <a:spAutoFit/>
          </a:bodyPr>
          <a:lstStyle/>
          <a:p>
            <a:pPr algn="ctr"/>
            <a:r>
              <a:rPr lang="af-ZA" sz="1400" b="1" smtClean="0">
                <a:latin typeface="Arial" pitchFamily="34" charset="0"/>
                <a:cs typeface="Arial" pitchFamily="34" charset="0"/>
              </a:rPr>
              <a:t>SAAM MET</a:t>
            </a:r>
            <a:endParaRPr lang="af-ZA" sz="1400" b="1">
              <a:latin typeface="Arial" pitchFamily="34" charset="0"/>
              <a:cs typeface="Arial" pitchFamily="34" charset="0"/>
            </a:endParaRPr>
          </a:p>
        </p:txBody>
      </p:sp>
      <p:sp>
        <p:nvSpPr>
          <p:cNvPr id="14" name="TextBox 13"/>
          <p:cNvSpPr txBox="1"/>
          <p:nvPr/>
        </p:nvSpPr>
        <p:spPr>
          <a:xfrm>
            <a:off x="465976" y="-30437"/>
            <a:ext cx="5433117"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VVN-Oogkundige </a:t>
            </a:r>
            <a:r>
              <a:rPr lang="af-ZA" sz="2800" b="1" dirty="0">
                <a:solidFill>
                  <a:srgbClr val="004264"/>
                </a:solidFill>
                <a:latin typeface="Arial" pitchFamily="34" charset="0"/>
                <a:cs typeface="Arial" pitchFamily="34" charset="0"/>
              </a:rPr>
              <a:t>V</a:t>
            </a:r>
            <a:r>
              <a:rPr lang="af-ZA" sz="2800" b="1" dirty="0" smtClean="0">
                <a:solidFill>
                  <a:srgbClr val="004264"/>
                </a:solidFill>
                <a:latin typeface="Arial" pitchFamily="34" charset="0"/>
                <a:cs typeface="Arial" pitchFamily="34" charset="0"/>
              </a:rPr>
              <a:t>oordele op</a:t>
            </a:r>
            <a:r>
              <a:rPr lang="en-US" sz="2800" b="1" dirty="0" smtClean="0">
                <a:solidFill>
                  <a:srgbClr val="004264"/>
                </a:solidFill>
                <a:latin typeface="Arial"/>
                <a:cs typeface="Arial"/>
              </a:rPr>
              <a:t> </a:t>
            </a:r>
            <a:endParaRPr lang="en-US" sz="2800" b="1" dirty="0">
              <a:solidFill>
                <a:srgbClr val="004264"/>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695642593"/>
              </p:ext>
            </p:extLst>
          </p:nvPr>
        </p:nvGraphicFramePr>
        <p:xfrm>
          <a:off x="638321" y="2968844"/>
          <a:ext cx="4722244" cy="2214693"/>
        </p:xfrm>
        <a:graphic>
          <a:graphicData uri="http://schemas.openxmlformats.org/drawingml/2006/table">
            <a:tbl>
              <a:tblPr firstRow="1" bandRow="1">
                <a:tableStyleId>{5C22544A-7EE6-4342-B048-85BDC9FD1C3A}</a:tableStyleId>
              </a:tblPr>
              <a:tblGrid>
                <a:gridCol w="1588317"/>
                <a:gridCol w="3133927"/>
              </a:tblGrid>
              <a:tr h="336411">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smtClean="0">
                          <a:solidFill>
                            <a:schemeClr val="bg1"/>
                          </a:solidFill>
                          <a:latin typeface="Arial" pitchFamily="34" charset="0"/>
                          <a:cs typeface="Arial" pitchFamily="34" charset="0"/>
                        </a:rPr>
                        <a:t>Bril</a:t>
                      </a:r>
                    </a:p>
                  </a:txBody>
                  <a:tcPr>
                    <a:solidFill>
                      <a:srgbClr val="0093D3"/>
                    </a:solidFill>
                  </a:tcPr>
                </a:tc>
              </a:tr>
              <a:tr h="594767">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Rame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noProof="0" dirty="0" smtClean="0">
                          <a:solidFill>
                            <a:schemeClr val="bg1"/>
                          </a:solidFill>
                          <a:latin typeface="Arial" pitchFamily="34" charset="0"/>
                          <a:cs typeface="Arial" pitchFamily="34" charset="0"/>
                        </a:rPr>
                        <a:t>VVN-bril</a:t>
                      </a:r>
                      <a:r>
                        <a:rPr lang="af-ZA" sz="1050" b="0" baseline="0" noProof="0" dirty="0" smtClean="0">
                          <a:solidFill>
                            <a:schemeClr val="bg1"/>
                          </a:solidFill>
                          <a:latin typeface="Arial" pitchFamily="34" charset="0"/>
                          <a:cs typeface="Arial" pitchFamily="34" charset="0"/>
                        </a:rPr>
                        <a:t> </a:t>
                      </a:r>
                      <a:r>
                        <a:rPr lang="af-ZA" sz="1050" b="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R150 plus R350 vir lensverbetering</a:t>
                      </a:r>
                      <a:r>
                        <a:rPr lang="af-ZA" sz="1050" b="0" baseline="0" noProof="0" dirty="0" smtClean="0">
                          <a:solidFill>
                            <a:schemeClr val="bg1"/>
                          </a:solidFill>
                          <a:latin typeface="Arial" pitchFamily="34" charset="0"/>
                          <a:cs typeface="Arial" pitchFamily="34" charset="0"/>
                        </a:rPr>
                        <a:t> </a:t>
                      </a:r>
                      <a:r>
                        <a:rPr lang="af-ZA" sz="1050" b="1" u="sng" baseline="0" noProof="0" dirty="0" smtClean="0">
                          <a:solidFill>
                            <a:schemeClr val="bg1"/>
                          </a:solidFill>
                          <a:latin typeface="Arial" pitchFamily="34" charset="0"/>
                          <a:cs typeface="Arial" pitchFamily="34" charset="0"/>
                        </a:rPr>
                        <a:t>OF</a:t>
                      </a:r>
                      <a:r>
                        <a:rPr lang="af-ZA" sz="1050" b="0" baseline="0" noProof="0" dirty="0" smtClean="0">
                          <a:solidFill>
                            <a:schemeClr val="bg1"/>
                          </a:solidFill>
                          <a:latin typeface="Arial" pitchFamily="34" charset="0"/>
                          <a:cs typeface="Arial" pitchFamily="34" charset="0"/>
                        </a:rPr>
                        <a:t> R500-bydrae 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alternatiewe raam en/of lensverbetering</a:t>
                      </a:r>
                      <a:endParaRPr lang="af-ZA" sz="1050" b="0" noProof="0" dirty="0" smtClean="0">
                        <a:solidFill>
                          <a:schemeClr val="bg1"/>
                        </a:solidFill>
                        <a:latin typeface="Arial" pitchFamily="34" charset="0"/>
                        <a:cs typeface="Arial" pitchFamily="34" charset="0"/>
                      </a:endParaRPr>
                    </a:p>
                  </a:txBody>
                  <a:tcPr>
                    <a:solidFill>
                      <a:srgbClr val="0093D3"/>
                    </a:solidFill>
                  </a:tcPr>
                </a:tc>
              </a:tr>
              <a:tr h="1283515">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Lense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Keuse</a:t>
                      </a:r>
                      <a:r>
                        <a:rPr lang="af-ZA" sz="1050" b="0" baseline="0" noProof="0" dirty="0" smtClean="0">
                          <a:solidFill>
                            <a:schemeClr val="bg1"/>
                          </a:solidFill>
                          <a:latin typeface="Arial" pitchFamily="34" charset="0"/>
                          <a:cs typeface="Arial" pitchFamily="34" charset="0"/>
                        </a:rPr>
                        <a:t> tussen </a:t>
                      </a:r>
                      <a:r>
                        <a:rPr lang="af-ZA" sz="1050" b="0" noProof="0" dirty="0" smtClean="0">
                          <a:solidFill>
                            <a:schemeClr val="bg1"/>
                          </a:solidFill>
                          <a:latin typeface="Arial"/>
                          <a:cs typeface="Arial"/>
                        </a:rPr>
                        <a:t>'n stel </a:t>
                      </a:r>
                      <a:r>
                        <a:rPr lang="af-ZA" sz="1050" b="0" noProof="0" dirty="0" smtClean="0">
                          <a:solidFill>
                            <a:schemeClr val="bg1"/>
                          </a:solidFill>
                          <a:latin typeface="Arial" pitchFamily="34" charset="0"/>
                          <a:cs typeface="Arial" pitchFamily="34" charset="0"/>
                        </a:rPr>
                        <a:t>Clear Aquity-enkelvisielense of </a:t>
                      </a:r>
                      <a:r>
                        <a:rPr lang="af-ZA" sz="1050" b="0" noProof="0" dirty="0" smtClean="0">
                          <a:solidFill>
                            <a:schemeClr val="bg1"/>
                          </a:solidFill>
                          <a:latin typeface="Arial"/>
                          <a:cs typeface="Arial"/>
                        </a:rPr>
                        <a:t>'n stel</a:t>
                      </a:r>
                      <a:r>
                        <a:rPr lang="af-ZA" sz="1050" b="0" baseline="0" noProof="0" dirty="0" smtClean="0">
                          <a:solidFill>
                            <a:schemeClr val="bg1"/>
                          </a:solidFill>
                          <a:latin typeface="Arial" pitchFamily="34" charset="0"/>
                          <a:cs typeface="Arial" pitchFamily="34" charset="0"/>
                        </a:rPr>
                        <a:t> Clear Aquity-bifokale lense of </a:t>
                      </a:r>
                      <a:r>
                        <a:rPr lang="af-ZA" sz="1050" b="0" baseline="0" noProof="0" dirty="0" smtClean="0">
                          <a:solidFill>
                            <a:schemeClr val="bg1"/>
                          </a:solidFill>
                          <a:latin typeface="Arial"/>
                          <a:cs typeface="Arial"/>
                        </a:rPr>
                        <a:t> </a:t>
                      </a:r>
                      <a:r>
                        <a:rPr lang="af-ZA" sz="1050" b="0" noProof="0" dirty="0" smtClean="0">
                          <a:solidFill>
                            <a:schemeClr val="bg1"/>
                          </a:solidFill>
                          <a:latin typeface="Arial"/>
                          <a:cs typeface="Arial"/>
                        </a:rPr>
                        <a:t>'n stel </a:t>
                      </a:r>
                      <a:r>
                        <a:rPr lang="af-ZA" sz="1050" b="0" baseline="0" noProof="0" dirty="0" smtClean="0">
                          <a:solidFill>
                            <a:schemeClr val="bg1"/>
                          </a:solidFill>
                          <a:latin typeface="Arial" pitchFamily="34" charset="0"/>
                          <a:cs typeface="Arial" pitchFamily="34" charset="0"/>
                        </a:rPr>
                        <a:t>Clear Aquity-multifokale lense</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271189858"/>
              </p:ext>
            </p:extLst>
          </p:nvPr>
        </p:nvGraphicFramePr>
        <p:xfrm>
          <a:off x="647350" y="5512106"/>
          <a:ext cx="7467950" cy="701040"/>
        </p:xfrm>
        <a:graphic>
          <a:graphicData uri="http://schemas.openxmlformats.org/drawingml/2006/table">
            <a:tbl>
              <a:tblPr firstRow="1" bandRow="1">
                <a:tableStyleId>{5C22544A-7EE6-4342-B048-85BDC9FD1C3A}</a:tableStyleId>
              </a:tblPr>
              <a:tblGrid>
                <a:gridCol w="1493997"/>
                <a:gridCol w="2951071"/>
                <a:gridCol w="3022882"/>
              </a:tblGrid>
              <a:tr h="155197">
                <a:tc>
                  <a:txBody>
                    <a:bodyPr/>
                    <a:lstStyle/>
                    <a:p>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smtClean="0">
                          <a:solidFill>
                            <a:schemeClr val="bg1"/>
                          </a:solidFill>
                          <a:latin typeface="Arial" pitchFamily="34" charset="0"/>
                          <a:cs typeface="Arial" pitchFamily="34" charset="0"/>
                        </a:rPr>
                        <a:t>Kontaklense</a:t>
                      </a:r>
                      <a:endParaRPr lang="af-ZA" sz="1100" b="1" noProof="0">
                        <a:solidFill>
                          <a:schemeClr val="bg1"/>
                        </a:solidFill>
                        <a:latin typeface="Arial" pitchFamily="34" charset="0"/>
                        <a:cs typeface="Arial" pitchFamily="34" charset="0"/>
                      </a:endParaRPr>
                    </a:p>
                  </a:txBody>
                  <a:tcPr>
                    <a:solidFill>
                      <a:srgbClr val="0093D3"/>
                    </a:solidFill>
                  </a:tcPr>
                </a:tc>
                <a:tc>
                  <a:txBody>
                    <a:bodyPr/>
                    <a:lstStyle/>
                    <a:p>
                      <a:pPr algn="l"/>
                      <a:endParaRPr lang="af-ZA" sz="1100" b="1" noProof="0">
                        <a:solidFill>
                          <a:schemeClr val="bg1"/>
                        </a:solidFill>
                        <a:latin typeface="Arial" pitchFamily="34" charset="0"/>
                        <a:cs typeface="Arial" pitchFamily="34" charset="0"/>
                      </a:endParaRPr>
                    </a:p>
                  </a:txBody>
                  <a:tcPr>
                    <a:solidFill>
                      <a:srgbClr val="0093D3"/>
                    </a:solidFill>
                  </a:tcPr>
                </a:tc>
              </a:tr>
              <a:tr h="210144">
                <a:tc>
                  <a:txBody>
                    <a:bodyPr/>
                    <a:lstStyle/>
                    <a:p>
                      <a:r>
                        <a:rPr lang="af-ZA" sz="1050" b="1" noProof="0" dirty="0" smtClean="0">
                          <a:solidFill>
                            <a:schemeClr val="bg1"/>
                          </a:solidFill>
                          <a:latin typeface="Arial" pitchFamily="34" charset="0"/>
                          <a:cs typeface="Arial" pitchFamily="34" charset="0"/>
                        </a:rPr>
                        <a:t>Sublimiet vir bevoordeeldes</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p>
                    <a:p>
                      <a:pPr algn="l"/>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8" name="TextBox 17"/>
          <p:cNvSpPr txBox="1"/>
          <p:nvPr/>
        </p:nvSpPr>
        <p:spPr>
          <a:xfrm>
            <a:off x="3754073" y="5204329"/>
            <a:ext cx="1635853" cy="307777"/>
          </a:xfrm>
          <a:prstGeom prst="rect">
            <a:avLst/>
          </a:prstGeom>
          <a:noFill/>
        </p:spPr>
        <p:txBody>
          <a:bodyPr wrap="square" rtlCol="0">
            <a:spAutoFit/>
          </a:bodyPr>
          <a:lstStyle/>
          <a:p>
            <a:pPr algn="ctr"/>
            <a:r>
              <a:rPr lang="af-ZA" sz="1400" b="1" smtClean="0">
                <a:latin typeface="Arial" pitchFamily="34" charset="0"/>
                <a:cs typeface="Arial" pitchFamily="34" charset="0"/>
              </a:rPr>
              <a:t>OF</a:t>
            </a:r>
            <a:endParaRPr lang="af-ZA" sz="1400" b="1">
              <a:latin typeface="Arial" pitchFamily="34" charset="0"/>
              <a:cs typeface="Aria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75069" y="60707"/>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7405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94168" y="-50782"/>
            <a:ext cx="3917812" cy="523220"/>
          </a:xfrm>
          <a:prstGeom prst="rect">
            <a:avLst/>
          </a:prstGeom>
          <a:noFill/>
        </p:spPr>
        <p:txBody>
          <a:bodyPr wrap="square" rtlCol="0">
            <a:spAutoFit/>
          </a:bodyPr>
          <a:lstStyle/>
          <a:p>
            <a:r>
              <a:rPr lang="af-ZA" sz="2800" b="1" dirty="0" smtClean="0">
                <a:solidFill>
                  <a:srgbClr val="004264"/>
                </a:solidFill>
                <a:latin typeface="Arial"/>
                <a:cs typeface="Arial"/>
              </a:rPr>
              <a:t>Nie-CSL-Toestande</a:t>
            </a:r>
            <a:endParaRPr lang="af-ZA" sz="2800" b="1" dirty="0">
              <a:solidFill>
                <a:srgbClr val="004264"/>
              </a:solidFill>
              <a:latin typeface="Arial"/>
              <a:cs typeface="Arial"/>
            </a:endParaRPr>
          </a:p>
        </p:txBody>
      </p:sp>
      <p:sp>
        <p:nvSpPr>
          <p:cNvPr id="2" name="TextBox 1"/>
          <p:cNvSpPr txBox="1"/>
          <p:nvPr/>
        </p:nvSpPr>
        <p:spPr>
          <a:xfrm>
            <a:off x="606189" y="540416"/>
            <a:ext cx="5086350" cy="1877437"/>
          </a:xfrm>
          <a:prstGeom prst="rect">
            <a:avLst/>
          </a:prstGeom>
          <a:noFill/>
        </p:spPr>
        <p:txBody>
          <a:bodyPr wrap="square" rtlCol="0">
            <a:spAutoFit/>
          </a:bodyPr>
          <a:lstStyle/>
          <a:p>
            <a:pPr algn="just"/>
            <a:endParaRPr lang="en-US" sz="800" dirty="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25% bybetaling: Nie-formulariummedisyne</a:t>
            </a:r>
          </a:p>
          <a:p>
            <a:pPr algn="just"/>
            <a:endParaRPr lang="af-ZA" sz="500" dirty="0" smtClean="0">
              <a:latin typeface="Arial" pitchFamily="34" charset="0"/>
              <a:cs typeface="Arial" pitchFamily="34" charset="0"/>
            </a:endParaRP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31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L  R7 300     L1+   R14 500</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xmlns="" val="2029195058"/>
              </p:ext>
            </p:extLst>
          </p:nvPr>
        </p:nvGraphicFramePr>
        <p:xfrm>
          <a:off x="720666" y="2781300"/>
          <a:ext cx="3492617" cy="3581544"/>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af-ZA" sz="1200"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6238">
                <a:tc>
                  <a:txBody>
                    <a:bodyPr/>
                    <a:lstStyle/>
                    <a:p>
                      <a:r>
                        <a:rPr lang="af-ZA" sz="1200" noProof="0" smtClean="0">
                          <a:solidFill>
                            <a:schemeClr val="bg1"/>
                          </a:solidFill>
                          <a:latin typeface="Arial" pitchFamily="34" charset="0"/>
                          <a:cs typeface="Arial" pitchFamily="34" charset="0"/>
                        </a:rPr>
                        <a:t>28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ADD / ADHD</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29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Aknee - ernstig</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Ekseem</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Allergiese</a:t>
                      </a:r>
                      <a:r>
                        <a:rPr lang="af-ZA" sz="1200" baseline="0" noProof="0" dirty="0" smtClean="0">
                          <a:solidFill>
                            <a:schemeClr val="bg1"/>
                          </a:solidFill>
                          <a:latin typeface="Arial" pitchFamily="34" charset="0"/>
                          <a:cs typeface="Arial" pitchFamily="34" charset="0"/>
                        </a:rPr>
                        <a:t> rhinitis</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Migraine-profilakse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Jig-profilakse</a:t>
                      </a:r>
                      <a:endParaRPr lang="af-ZA" sz="1200" noProof="0" dirty="0">
                        <a:solidFill>
                          <a:schemeClr val="bg1"/>
                        </a:solidFill>
                        <a:latin typeface="Arial" pitchFamily="34" charset="0"/>
                        <a:cs typeface="Arial" pitchFamily="34" charset="0"/>
                      </a:endParaRPr>
                    </a:p>
                  </a:txBody>
                  <a:tcPr>
                    <a:solidFill>
                      <a:srgbClr val="0093D3"/>
                    </a:solidFill>
                  </a:tcPr>
                </a:tc>
              </a:tr>
              <a:tr h="267923">
                <a:tc>
                  <a:txBody>
                    <a:bodyPr/>
                    <a:lstStyle/>
                    <a:p>
                      <a:r>
                        <a:rPr lang="af-ZA" sz="1200" noProof="0" smtClean="0">
                          <a:solidFill>
                            <a:schemeClr val="bg1"/>
                          </a:solidFill>
                          <a:latin typeface="Arial" pitchFamily="34" charset="0"/>
                          <a:cs typeface="Arial" pitchFamily="34" charset="0"/>
                        </a:rPr>
                        <a:t>34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Endometriose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Ernstige</a:t>
                      </a:r>
                      <a:r>
                        <a:rPr lang="af-ZA" sz="1200" baseline="0" noProof="0" dirty="0" smtClean="0">
                          <a:solidFill>
                            <a:schemeClr val="bg1"/>
                          </a:solidFill>
                          <a:latin typeface="Arial" pitchFamily="34" charset="0"/>
                          <a:cs typeface="Arial" pitchFamily="34" charset="0"/>
                        </a:rPr>
                        <a:t> depressie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Chroniese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Polisistiese</a:t>
                      </a:r>
                      <a:r>
                        <a:rPr lang="af-ZA" sz="1200" baseline="0" noProof="0" dirty="0" smtClean="0">
                          <a:solidFill>
                            <a:schemeClr val="bg1"/>
                          </a:solidFill>
                          <a:latin typeface="Arial" pitchFamily="34" charset="0"/>
                          <a:cs typeface="Arial" pitchFamily="34" charset="0"/>
                        </a:rPr>
                        <a:t> ovariale sindroom</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Graves se siekte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473022073"/>
              </p:ext>
            </p:extLst>
          </p:nvPr>
        </p:nvGraphicFramePr>
        <p:xfrm>
          <a:off x="4725987" y="768379"/>
          <a:ext cx="3198813" cy="5589034"/>
        </p:xfrm>
        <a:graphic>
          <a:graphicData uri="http://schemas.openxmlformats.org/drawingml/2006/table">
            <a:tbl>
              <a:tblPr firstRow="1" bandRow="1">
                <a:tableStyleId>{5C22544A-7EE6-4342-B048-85BDC9FD1C3A}</a:tableStyleId>
              </a:tblPr>
              <a:tblGrid>
                <a:gridCol w="409776"/>
                <a:gridCol w="2789037"/>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smtClean="0">
                          <a:solidFill>
                            <a:schemeClr val="bg1"/>
                          </a:solidFill>
                          <a:latin typeface="Arial" pitchFamily="34" charset="0"/>
                          <a:cs typeface="Arial" pitchFamily="34" charset="0"/>
                        </a:rPr>
                        <a:t>39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Obsessief-kompulsiewe versteuring</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40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Beroerte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smtClean="0">
                          <a:solidFill>
                            <a:schemeClr val="bg1"/>
                          </a:solidFill>
                          <a:latin typeface="Arial" pitchFamily="34" charset="0"/>
                          <a:cs typeface="Arial" pitchFamily="34" charset="0"/>
                        </a:rPr>
                        <a:t>41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Paraplegie /</a:t>
                      </a:r>
                      <a:r>
                        <a:rPr lang="af-ZA" sz="1200" baseline="0" noProof="0" dirty="0" smtClean="0">
                          <a:solidFill>
                            <a:schemeClr val="bg1"/>
                          </a:solidFill>
                          <a:latin typeface="Arial" pitchFamily="34" charset="0"/>
                          <a:cs typeface="Arial" pitchFamily="34" charset="0"/>
                        </a:rPr>
                        <a:t> Kwadruplegie</a:t>
                      </a:r>
                      <a:endParaRPr lang="af-ZA" sz="1200" noProof="0" dirty="0">
                        <a:solidFill>
                          <a:schemeClr val="bg1"/>
                        </a:solidFill>
                        <a:latin typeface="Arial" pitchFamily="34" charset="0"/>
                        <a:cs typeface="Arial" pitchFamily="34" charset="0"/>
                      </a:endParaRP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42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Pulmonale embolisme</a:t>
                      </a:r>
                      <a:endParaRPr lang="af-ZA" sz="1200" noProof="0" dirty="0">
                        <a:solidFill>
                          <a:schemeClr val="bg1"/>
                        </a:solidFill>
                        <a:latin typeface="Arial" pitchFamily="34" charset="0"/>
                        <a:cs typeface="Arial" pitchFamily="34" charset="0"/>
                      </a:endParaRPr>
                    </a:p>
                  </a:txBody>
                  <a:tcPr>
                    <a:solidFill>
                      <a:srgbClr val="0093D3"/>
                    </a:solidFill>
                  </a:tcPr>
                </a:tc>
              </a:tr>
              <a:tr h="245316">
                <a:tc>
                  <a:txBody>
                    <a:bodyPr/>
                    <a:lstStyle/>
                    <a:p>
                      <a:r>
                        <a:rPr lang="af-ZA" sz="1200" noProof="0" smtClean="0">
                          <a:solidFill>
                            <a:schemeClr val="bg1"/>
                          </a:solidFill>
                          <a:latin typeface="Arial" pitchFamily="34" charset="0"/>
                          <a:cs typeface="Arial" pitchFamily="34" charset="0"/>
                        </a:rPr>
                        <a:t>43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Goedaardige</a:t>
                      </a:r>
                      <a:r>
                        <a:rPr lang="af-ZA" sz="1200" baseline="0" noProof="0" dirty="0" smtClean="0">
                          <a:solidFill>
                            <a:schemeClr val="bg1"/>
                          </a:solidFill>
                          <a:latin typeface="Arial" pitchFamily="34" charset="0"/>
                          <a:cs typeface="Arial" pitchFamily="34" charset="0"/>
                        </a:rPr>
                        <a:t> prostaathipertrofie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Osteoporose</a:t>
                      </a:r>
                      <a:endParaRPr lang="af-ZA" sz="1200" noProof="0" dirty="0">
                        <a:solidFill>
                          <a:schemeClr val="bg1"/>
                        </a:solidFill>
                        <a:latin typeface="Arial" pitchFamily="34" charset="0"/>
                        <a:cs typeface="Arial" pitchFamily="34" charset="0"/>
                      </a:endParaRPr>
                    </a:p>
                  </a:txBody>
                  <a:tcPr>
                    <a:solidFill>
                      <a:srgbClr val="0093D3"/>
                    </a:solidFill>
                  </a:tcPr>
                </a:tc>
              </a:tr>
              <a:tr h="254076">
                <a:tc>
                  <a:txBody>
                    <a:bodyPr/>
                    <a:lstStyle/>
                    <a:p>
                      <a:r>
                        <a:rPr lang="af-ZA" sz="1200" noProof="0" smtClean="0">
                          <a:solidFill>
                            <a:schemeClr val="bg1"/>
                          </a:solidFill>
                          <a:latin typeface="Arial" pitchFamily="34" charset="0"/>
                          <a:cs typeface="Arial" pitchFamily="34" charset="0"/>
                        </a:rPr>
                        <a:t>45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Psoriase</a:t>
                      </a:r>
                      <a:endParaRPr lang="af-ZA" sz="1200" noProof="0" dirty="0">
                        <a:solidFill>
                          <a:schemeClr val="bg1"/>
                        </a:solidFill>
                        <a:latin typeface="Arial" pitchFamily="34" charset="0"/>
                        <a:cs typeface="Arial" pitchFamily="34" charset="0"/>
                      </a:endParaRPr>
                    </a:p>
                  </a:txBody>
                  <a:tcPr>
                    <a:solidFill>
                      <a:srgbClr val="0093D3"/>
                    </a:solidFill>
                  </a:tcPr>
                </a:tc>
              </a:tr>
              <a:tr h="246456">
                <a:tc>
                  <a:txBody>
                    <a:bodyPr/>
                    <a:lstStyle/>
                    <a:p>
                      <a:r>
                        <a:rPr lang="af-ZA" sz="1200" noProof="0" smtClean="0">
                          <a:solidFill>
                            <a:schemeClr val="bg1"/>
                          </a:solidFill>
                          <a:latin typeface="Arial" pitchFamily="34" charset="0"/>
                          <a:cs typeface="Arial" pitchFamily="34" charset="0"/>
                        </a:rPr>
                        <a:t>46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Urinêre</a:t>
                      </a:r>
                      <a:r>
                        <a:rPr lang="af-ZA" sz="1200" baseline="0" noProof="0" dirty="0" smtClean="0">
                          <a:solidFill>
                            <a:schemeClr val="bg1"/>
                          </a:solidFill>
                          <a:latin typeface="Arial" pitchFamily="34" charset="0"/>
                          <a:cs typeface="Arial" pitchFamily="34" charset="0"/>
                        </a:rPr>
                        <a:t> inkontinensie</a:t>
                      </a:r>
                      <a:endParaRPr lang="af-ZA" sz="1200" noProof="0" dirty="0">
                        <a:solidFill>
                          <a:schemeClr val="bg1"/>
                        </a:solidFill>
                        <a:latin typeface="Arial" pitchFamily="34" charset="0"/>
                        <a:cs typeface="Arial" pitchFamily="34" charset="0"/>
                      </a:endParaRPr>
                    </a:p>
                  </a:txBody>
                  <a:tcPr>
                    <a:solidFill>
                      <a:srgbClr val="0093D3"/>
                    </a:solidFill>
                  </a:tcPr>
                </a:tc>
              </a:tr>
              <a:tr h="257886">
                <a:tc>
                  <a:txBody>
                    <a:bodyPr/>
                    <a:lstStyle/>
                    <a:p>
                      <a:r>
                        <a:rPr lang="af-ZA" sz="1200" noProof="0" smtClean="0">
                          <a:solidFill>
                            <a:schemeClr val="bg1"/>
                          </a:solidFill>
                          <a:latin typeface="Arial" pitchFamily="34" charset="0"/>
                          <a:cs typeface="Arial" pitchFamily="34" charset="0"/>
                        </a:rPr>
                        <a:t>47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Paget</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59791">
                <a:tc>
                  <a:txBody>
                    <a:bodyPr/>
                    <a:lstStyle/>
                    <a:p>
                      <a:r>
                        <a:rPr lang="af-ZA" sz="1200" noProof="0" smtClean="0">
                          <a:solidFill>
                            <a:schemeClr val="bg1"/>
                          </a:solidFill>
                          <a:latin typeface="Arial" pitchFamily="34" charset="0"/>
                          <a:cs typeface="Arial" pitchFamily="34" charset="0"/>
                        </a:rPr>
                        <a:t>48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Gastro-esofageale siekte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Ankiloserende spondilitis</a:t>
                      </a:r>
                      <a:endParaRPr lang="af-ZA" sz="1200" noProof="0" dirty="0">
                        <a:solidFill>
                          <a:schemeClr val="bg1"/>
                        </a:solidFill>
                        <a:latin typeface="Arial" pitchFamily="34" charset="0"/>
                        <a:cs typeface="Arial" pitchFamily="34" charset="0"/>
                      </a:endParaRPr>
                    </a:p>
                  </a:txBody>
                  <a:tcPr>
                    <a:solidFill>
                      <a:srgbClr val="0093D3"/>
                    </a:solidFill>
                  </a:tcPr>
                </a:tc>
              </a:tr>
              <a:tr h="235026">
                <a:tc>
                  <a:txBody>
                    <a:bodyPr/>
                    <a:lstStyle/>
                    <a:p>
                      <a:r>
                        <a:rPr lang="af-ZA" sz="1200" noProof="0" smtClean="0">
                          <a:solidFill>
                            <a:schemeClr val="bg1"/>
                          </a:solidFill>
                          <a:latin typeface="Arial" pitchFamily="34" charset="0"/>
                          <a:cs typeface="Arial" pitchFamily="34" charset="0"/>
                        </a:rPr>
                        <a:t>50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Hipofiseale</a:t>
                      </a:r>
                      <a:r>
                        <a:rPr lang="af-ZA" sz="1200" baseline="0" noProof="0" dirty="0" smtClean="0">
                          <a:solidFill>
                            <a:schemeClr val="bg1"/>
                          </a:solidFill>
                          <a:latin typeface="Arial" pitchFamily="34" charset="0"/>
                          <a:cs typeface="Arial" pitchFamily="34" charset="0"/>
                        </a:rPr>
                        <a:t> adenoom</a:t>
                      </a:r>
                      <a:endParaRPr lang="af-ZA" sz="1200" noProof="0" dirty="0">
                        <a:solidFill>
                          <a:schemeClr val="bg1"/>
                        </a:solidFill>
                        <a:latin typeface="Arial" pitchFamily="34" charset="0"/>
                        <a:cs typeface="Arial" pitchFamily="34" charset="0"/>
                      </a:endParaRPr>
                    </a:p>
                  </a:txBody>
                  <a:tcPr>
                    <a:solidFill>
                      <a:srgbClr val="0093D3"/>
                    </a:solidFill>
                  </a:tcPr>
                </a:tc>
              </a:tr>
              <a:tr h="204712">
                <a:tc>
                  <a:txBody>
                    <a:bodyPr/>
                    <a:lstStyle/>
                    <a:p>
                      <a:r>
                        <a:rPr lang="af-ZA" sz="1200" noProof="0" dirty="0" smtClean="0">
                          <a:solidFill>
                            <a:schemeClr val="bg1"/>
                          </a:solidFill>
                          <a:latin typeface="Arial" pitchFamily="34" charset="0"/>
                          <a:cs typeface="Arial" pitchFamily="34" charset="0"/>
                        </a:rPr>
                        <a:t>51</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Osteoartritis</a:t>
                      </a:r>
                      <a:endParaRPr lang="af-ZA" sz="1200" noProof="0" dirty="0">
                        <a:solidFill>
                          <a:schemeClr val="bg1"/>
                        </a:solidFill>
                        <a:latin typeface="Arial" pitchFamily="34" charset="0"/>
                        <a:cs typeface="Arial" pitchFamily="34" charset="0"/>
                      </a:endParaRPr>
                    </a:p>
                  </a:txBody>
                  <a:tcPr>
                    <a:solidFill>
                      <a:srgbClr val="0093D3"/>
                    </a:solidFill>
                  </a:tcPr>
                </a:tc>
              </a:tr>
              <a:tr h="263767">
                <a:tc>
                  <a:txBody>
                    <a:bodyPr/>
                    <a:lstStyle/>
                    <a:p>
                      <a:r>
                        <a:rPr lang="af-ZA" sz="1200" noProof="0" smtClean="0">
                          <a:solidFill>
                            <a:schemeClr val="bg1"/>
                          </a:solidFill>
                          <a:latin typeface="Arial" pitchFamily="34" charset="0"/>
                          <a:cs typeface="Arial" pitchFamily="34" charset="0"/>
                        </a:rPr>
                        <a:t>52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Alzheimer</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81674">
                <a:tc>
                  <a:txBody>
                    <a:bodyPr/>
                    <a:lstStyle/>
                    <a:p>
                      <a:r>
                        <a:rPr lang="af-ZA" sz="1200" noProof="0" smtClean="0">
                          <a:solidFill>
                            <a:schemeClr val="bg1"/>
                          </a:solidFill>
                          <a:latin typeface="Arial" pitchFamily="34" charset="0"/>
                          <a:cs typeface="Arial" pitchFamily="34" charset="0"/>
                        </a:rPr>
                        <a:t>53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Aplastiese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233409">
                <a:tc>
                  <a:txBody>
                    <a:bodyPr/>
                    <a:lstStyle/>
                    <a:p>
                      <a:r>
                        <a:rPr lang="af-ZA" sz="1200" noProof="0" smtClean="0">
                          <a:solidFill>
                            <a:schemeClr val="bg1"/>
                          </a:solidFill>
                          <a:latin typeface="Arial" pitchFamily="34" charset="0"/>
                          <a:cs typeface="Arial" pitchFamily="34" charset="0"/>
                        </a:rPr>
                        <a:t>54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Kollageensiektes</a:t>
                      </a:r>
                      <a:endParaRPr lang="af-ZA" sz="1200" noProof="0" dirty="0">
                        <a:solidFill>
                          <a:schemeClr val="bg1"/>
                        </a:solidFill>
                        <a:latin typeface="Arial" pitchFamily="34" charset="0"/>
                        <a:cs typeface="Arial" pitchFamily="34" charset="0"/>
                      </a:endParaRPr>
                    </a:p>
                  </a:txBody>
                  <a:tcPr>
                    <a:solidFill>
                      <a:srgbClr val="0093D3"/>
                    </a:solidFill>
                  </a:tcPr>
                </a:tc>
              </a:tr>
              <a:tr h="197214">
                <a:tc>
                  <a:txBody>
                    <a:bodyPr/>
                    <a:lstStyle/>
                    <a:p>
                      <a:r>
                        <a:rPr lang="af-ZA" sz="1200" noProof="0" smtClean="0">
                          <a:solidFill>
                            <a:schemeClr val="bg1"/>
                          </a:solidFill>
                          <a:latin typeface="Arial" pitchFamily="34" charset="0"/>
                          <a:cs typeface="Arial" pitchFamily="34" charset="0"/>
                        </a:rPr>
                        <a:t>55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Cushing se siekte</a:t>
                      </a:r>
                      <a:endParaRPr lang="af-ZA" sz="1200" noProof="0" dirty="0">
                        <a:solidFill>
                          <a:schemeClr val="bg1"/>
                        </a:solidFill>
                        <a:latin typeface="Arial" pitchFamily="34" charset="0"/>
                        <a:cs typeface="Arial" pitchFamily="34" charset="0"/>
                      </a:endParaRPr>
                    </a:p>
                  </a:txBody>
                  <a:tcPr>
                    <a:solidFill>
                      <a:srgbClr val="0093D3"/>
                    </a:solidFill>
                  </a:tcPr>
                </a:tc>
              </a:tr>
              <a:tr h="237219">
                <a:tc>
                  <a:txBody>
                    <a:bodyPr/>
                    <a:lstStyle/>
                    <a:p>
                      <a:r>
                        <a:rPr lang="af-ZA" sz="1200" noProof="0" smtClean="0">
                          <a:solidFill>
                            <a:schemeClr val="bg1"/>
                          </a:solidFill>
                          <a:latin typeface="Arial" pitchFamily="34" charset="0"/>
                          <a:cs typeface="Arial" pitchFamily="34" charset="0"/>
                        </a:rPr>
                        <a:t>56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Sistiese</a:t>
                      </a:r>
                      <a:r>
                        <a:rPr lang="af-ZA" sz="1200" baseline="0" noProof="0" dirty="0" smtClean="0">
                          <a:solidFill>
                            <a:schemeClr val="bg1"/>
                          </a:solidFill>
                          <a:latin typeface="Arial" pitchFamily="34" charset="0"/>
                          <a:cs typeface="Arial" pitchFamily="34" charset="0"/>
                        </a:rPr>
                        <a:t> fibrose</a:t>
                      </a:r>
                      <a:endParaRPr lang="af-ZA" sz="1200" noProof="0" dirty="0">
                        <a:solidFill>
                          <a:schemeClr val="bg1"/>
                        </a:solidFill>
                        <a:latin typeface="Arial" pitchFamily="34" charset="0"/>
                        <a:cs typeface="Arial" pitchFamily="34" charset="0"/>
                      </a:endParaRPr>
                    </a:p>
                  </a:txBody>
                  <a:tcPr>
                    <a:solidFill>
                      <a:srgbClr val="0093D3"/>
                    </a:solidFill>
                  </a:tcPr>
                </a:tc>
              </a:tr>
              <a:tr h="220074">
                <a:tc>
                  <a:txBody>
                    <a:bodyPr/>
                    <a:lstStyle/>
                    <a:p>
                      <a:r>
                        <a:rPr lang="af-ZA" sz="1200" noProof="0" smtClean="0">
                          <a:solidFill>
                            <a:schemeClr val="bg1"/>
                          </a:solidFill>
                          <a:latin typeface="Arial" pitchFamily="34" charset="0"/>
                          <a:cs typeface="Arial" pitchFamily="34" charset="0"/>
                        </a:rPr>
                        <a:t>57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Dermatomiositis</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03914" y="86378"/>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6506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22398"/>
            <a:ext cx="9140825" cy="6858001"/>
          </a:xfrm>
          <a:prstGeom prst="rect">
            <a:avLst/>
          </a:prstGeom>
        </p:spPr>
      </p:pic>
      <p:sp>
        <p:nvSpPr>
          <p:cNvPr id="3" name="TextBox 2"/>
          <p:cNvSpPr txBox="1"/>
          <p:nvPr/>
        </p:nvSpPr>
        <p:spPr>
          <a:xfrm>
            <a:off x="508871" y="-22398"/>
            <a:ext cx="1881032"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xmlns="" val="2006563437"/>
              </p:ext>
            </p:extLst>
          </p:nvPr>
        </p:nvGraphicFramePr>
        <p:xfrm>
          <a:off x="768444" y="3921357"/>
          <a:ext cx="6066696" cy="1234440"/>
        </p:xfrm>
        <a:graphic>
          <a:graphicData uri="http://schemas.openxmlformats.org/drawingml/2006/table">
            <a:tbl>
              <a:tblPr/>
              <a:tblGrid>
                <a:gridCol w="6066696"/>
              </a:tblGrid>
              <a:tr h="944565">
                <a:tc>
                  <a:txBody>
                    <a:bodyPr/>
                    <a:lstStyle/>
                    <a:p>
                      <a:pPr fontAlgn="t">
                        <a:lnSpc>
                          <a:spcPct val="100000"/>
                        </a:lnSpc>
                        <a:spcBef>
                          <a:spcPts val="0"/>
                        </a:spcBef>
                        <a:spcAft>
                          <a:spcPts val="0"/>
                        </a:spcAft>
                        <a:tabLst>
                          <a:tab pos="1881188" algn="l"/>
                        </a:tabLst>
                      </a:pPr>
                      <a:r>
                        <a:rPr lang="af-ZA" sz="1200" b="1" noProof="0" dirty="0" smtClean="0">
                          <a:latin typeface=""/>
                        </a:rPr>
                        <a:t>100% van Bestmed-tarief:        Onbeperk – Enige privaathospitaal</a:t>
                      </a:r>
                      <a:endParaRPr lang="af-ZA" sz="1200" noProof="0" dirty="0" smtClean="0">
                        <a:latin typeface=""/>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kumimoji="0" lang="af-ZA" sz="1200" b="1" i="0" u="none" strike="noStrike" cap="none" normalizeH="0" baseline="0" noProof="0" dirty="0" smtClean="0">
                          <a:ln>
                            <a:noFill/>
                          </a:ln>
                          <a:solidFill>
                            <a:srgbClr val="000000"/>
                          </a:solidFill>
                          <a:effectLst/>
                          <a:latin typeface="Arial"/>
                          <a:ea typeface="ＭＳ Ｐゴシック" charset="0"/>
                          <a:cs typeface="Arial" charset="0"/>
                        </a:rPr>
                        <a:t>Geen bybetalings nie</a:t>
                      </a: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r>
                        <a:rPr lang="af-ZA" sz="1200" b="1" noProof="0" dirty="0" smtClean="0">
                          <a:latin typeface=""/>
                        </a:rPr>
                        <a:t>Noodgevalle:                             </a:t>
                      </a:r>
                      <a:r>
                        <a:rPr lang="af-ZA" sz="1200" b="0" noProof="0" dirty="0" smtClean="0">
                          <a:solidFill>
                            <a:srgbClr val="000000"/>
                          </a:solidFill>
                          <a:latin typeface="Arial"/>
                          <a:ea typeface="ＭＳ Ｐゴシック" charset="0"/>
                          <a:cs typeface="Arial" charset="0"/>
                        </a:rPr>
                        <a:t>ER24/Internasionale Reisdekking</a:t>
                      </a:r>
                      <a:endParaRPr kumimoji="0" lang="af-ZA" sz="1200" b="0" i="0" u="none" strike="noStrike" cap="none" normalizeH="0" baseline="0" noProof="0" dirty="0" smtClean="0">
                        <a:ln>
                          <a:noFill/>
                        </a:ln>
                        <a:solidFill>
                          <a:srgbClr val="000000"/>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ts val="0"/>
                        </a:spcBef>
                        <a:spcAft>
                          <a:spcPts val="0"/>
                        </a:spcAft>
                        <a:buClrTx/>
                        <a:buSzTx/>
                        <a:buFontTx/>
                        <a:buNone/>
                        <a:tabLst/>
                      </a:pPr>
                      <a:endParaRPr kumimoji="0" lang="af-ZA" sz="500" b="1" i="0" u="none" strike="noStrike" cap="none" normalizeH="0" baseline="0" noProof="0" dirty="0" smtClean="0">
                        <a:ln>
                          <a:noFill/>
                        </a:ln>
                        <a:solidFill>
                          <a:srgbClr val="000000"/>
                        </a:solidFill>
                        <a:effectLst/>
                        <a:latin typeface="Arial"/>
                        <a:ea typeface="ＭＳ Ｐゴシック" charset="0"/>
                        <a:cs typeface="Arial" charset="0"/>
                      </a:endParaRPr>
                    </a:p>
                    <a:p>
                      <a:pPr fontAlgn="t">
                        <a:lnSpc>
                          <a:spcPct val="100000"/>
                        </a:lnSpc>
                        <a:spcBef>
                          <a:spcPts val="0"/>
                        </a:spcBef>
                        <a:spcAft>
                          <a:spcPts val="0"/>
                        </a:spcAft>
                      </a:pPr>
                      <a:r>
                        <a:rPr lang="af-ZA" sz="1200" b="1" noProof="0" dirty="0" smtClean="0">
                          <a:latin typeface=""/>
                        </a:rPr>
                        <a:t>Onbeperkte voordele vir ortopediese en mediese toestelle</a:t>
                      </a:r>
                      <a:endParaRPr lang="af-ZA" sz="5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52437"/>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sp>
        <p:nvSpPr>
          <p:cNvPr id="13" name="Rectangle 12"/>
          <p:cNvSpPr/>
          <p:nvPr/>
        </p:nvSpPr>
        <p:spPr>
          <a:xfrm>
            <a:off x="697006" y="3650641"/>
            <a:ext cx="71437" cy="1368425"/>
          </a:xfrm>
          <a:prstGeom prst="rect">
            <a:avLst/>
          </a:prstGeom>
          <a:solidFill>
            <a:srgbClr val="EEC4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4" name="Rectangle 13"/>
          <p:cNvSpPr/>
          <p:nvPr/>
        </p:nvSpPr>
        <p:spPr>
          <a:xfrm>
            <a:off x="697007" y="540625"/>
            <a:ext cx="71437" cy="3052763"/>
          </a:xfrm>
          <a:prstGeom prst="rect">
            <a:avLst/>
          </a:prstGeom>
          <a:gradFill flip="none" rotWithShape="1">
            <a:gsLst>
              <a:gs pos="0">
                <a:srgbClr val="EEC42C"/>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5" name="TextBox 14"/>
          <p:cNvSpPr txBox="1">
            <a:spLocks noChangeArrowheads="1"/>
          </p:cNvSpPr>
          <p:nvPr/>
        </p:nvSpPr>
        <p:spPr bwMode="auto">
          <a:xfrm rot="16200000">
            <a:off x="-30048" y="4081002"/>
            <a:ext cx="9284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Hospitaal-</a:t>
            </a:r>
            <a:br>
              <a:rPr lang="af-ZA" sz="1200" b="1" dirty="0" smtClean="0">
                <a:latin typeface=""/>
              </a:rPr>
            </a:br>
            <a:r>
              <a:rPr lang="af-ZA" sz="1200" b="1" dirty="0" smtClean="0">
                <a:latin typeface=""/>
              </a:rPr>
              <a:t>voordeel</a:t>
            </a:r>
            <a:endParaRPr lang="af-ZA" sz="1200" b="1" dirty="0">
              <a:latin typeface=""/>
            </a:endParaRPr>
          </a:p>
        </p:txBody>
      </p:sp>
      <p:sp>
        <p:nvSpPr>
          <p:cNvPr id="16" name="TextBox 15"/>
          <p:cNvSpPr txBox="1">
            <a:spLocks noChangeArrowheads="1"/>
          </p:cNvSpPr>
          <p:nvPr/>
        </p:nvSpPr>
        <p:spPr bwMode="auto">
          <a:xfrm rot="16200000">
            <a:off x="-301726" y="2568908"/>
            <a:ext cx="146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Chroniese siekte-</a:t>
            </a:r>
          </a:p>
          <a:p>
            <a:pPr algn="ctr"/>
            <a:r>
              <a:rPr lang="af-ZA" sz="1200" b="1" dirty="0" smtClean="0">
                <a:latin typeface=""/>
              </a:rPr>
              <a:t>voordeel</a:t>
            </a:r>
            <a:endParaRPr lang="af-ZA" sz="1200" b="1" dirty="0">
              <a:latin typeface=""/>
            </a:endParaRPr>
          </a:p>
        </p:txBody>
      </p:sp>
      <p:sp>
        <p:nvSpPr>
          <p:cNvPr id="17" name="TextBox 16"/>
          <p:cNvSpPr txBox="1">
            <a:spLocks noChangeArrowheads="1"/>
          </p:cNvSpPr>
          <p:nvPr/>
        </p:nvSpPr>
        <p:spPr bwMode="auto">
          <a:xfrm rot="16200000">
            <a:off x="-94129" y="994107"/>
            <a:ext cx="10486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Dag-tot-dag</a:t>
            </a:r>
          </a:p>
          <a:p>
            <a:pPr algn="ctr"/>
            <a:r>
              <a:rPr lang="af-ZA" sz="1200" b="1" dirty="0" smtClean="0">
                <a:latin typeface=""/>
              </a:rPr>
              <a:t>voordeel</a:t>
            </a:r>
            <a:endParaRPr lang="af-ZA" sz="1200" b="1" dirty="0">
              <a:latin typeface=""/>
            </a:endParaRPr>
          </a:p>
        </p:txBody>
      </p:sp>
      <p:graphicFrame>
        <p:nvGraphicFramePr>
          <p:cNvPr id="18" name="Table 17"/>
          <p:cNvGraphicFramePr>
            <a:graphicFrameLocks noGrp="1"/>
          </p:cNvGraphicFramePr>
          <p:nvPr>
            <p:extLst>
              <p:ext uri="{D42A27DB-BD31-4B8C-83A1-F6EECF244321}">
                <p14:modId xmlns:p14="http://schemas.microsoft.com/office/powerpoint/2010/main" xmlns="" val="2035160000"/>
              </p:ext>
            </p:extLst>
          </p:nvPr>
        </p:nvGraphicFramePr>
        <p:xfrm>
          <a:off x="768526" y="720557"/>
          <a:ext cx="3331034" cy="1453834"/>
        </p:xfrm>
        <a:graphic>
          <a:graphicData uri="http://schemas.openxmlformats.org/drawingml/2006/table">
            <a:tbl>
              <a:tblPr firstRow="1" bandRow="1">
                <a:effectLst/>
                <a:tableStyleId>{5C22544A-7EE6-4342-B048-85BDC9FD1C3A}</a:tableStyleId>
              </a:tblPr>
              <a:tblGrid>
                <a:gridCol w="1362514"/>
                <a:gridCol w="1368144"/>
                <a:gridCol w="600376"/>
              </a:tblGrid>
              <a:tr h="282298">
                <a:tc gridSpan="3">
                  <a:txBody>
                    <a:bodyPr/>
                    <a:lstStyle/>
                    <a:p>
                      <a:r>
                        <a:rPr lang="af-ZA" sz="1200" b="1" noProof="0" dirty="0" smtClean="0">
                          <a:solidFill>
                            <a:srgbClr val="152437"/>
                          </a:solidFill>
                          <a:latin typeface="Arial"/>
                        </a:rPr>
                        <a:t>Onderworpe aan Skemavoordele &amp; MSR</a:t>
                      </a:r>
                      <a:endParaRPr lang="af-ZA" sz="1200" b="1" noProof="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tr>
              <a:tr h="1171536">
                <a:tc>
                  <a:txBody>
                    <a:bodyPr/>
                    <a:lstStyle/>
                    <a:p>
                      <a:pPr algn="l"/>
                      <a:r>
                        <a:rPr lang="af-ZA" sz="1200" b="1" noProof="0" dirty="0" smtClean="0">
                          <a:solidFill>
                            <a:srgbClr val="152437"/>
                          </a:solidFill>
                          <a:latin typeface="Arial"/>
                        </a:rPr>
                        <a:t>MSR   &lt;R98 600</a:t>
                      </a:r>
                    </a:p>
                    <a:p>
                      <a:pPr>
                        <a:lnSpc>
                          <a:spcPct val="150000"/>
                        </a:lnSpc>
                        <a:spcBef>
                          <a:spcPts val="0"/>
                        </a:spcBef>
                      </a:pPr>
                      <a:r>
                        <a:rPr lang="af-ZA" sz="1200" b="0" noProof="0" dirty="0" smtClean="0">
                          <a:solidFill>
                            <a:srgbClr val="152437"/>
                          </a:solidFill>
                          <a:latin typeface="Arial"/>
                        </a:rPr>
                        <a:t>HL     R6 252</a:t>
                      </a:r>
                    </a:p>
                    <a:p>
                      <a:r>
                        <a:rPr lang="af-ZA" sz="1200" b="0" noProof="0" dirty="0" smtClean="0">
                          <a:solidFill>
                            <a:srgbClr val="152437"/>
                          </a:solidFill>
                          <a:latin typeface="Arial"/>
                        </a:rPr>
                        <a:t>VA     R5 004</a:t>
                      </a:r>
                    </a:p>
                    <a:p>
                      <a:r>
                        <a:rPr lang="af-ZA" sz="1200" b="0" noProof="0" dirty="0" smtClean="0">
                          <a:solidFill>
                            <a:srgbClr val="152437"/>
                          </a:solidFill>
                          <a:latin typeface="Arial"/>
                        </a:rPr>
                        <a:t>KA     R</a:t>
                      </a:r>
                      <a:r>
                        <a:rPr lang="af-ZA" sz="1200" b="0" baseline="0" noProof="0" dirty="0" smtClean="0">
                          <a:solidFill>
                            <a:srgbClr val="152437"/>
                          </a:solidFill>
                          <a:latin typeface="Arial"/>
                        </a:rPr>
                        <a:t>1 164</a:t>
                      </a:r>
                      <a:endParaRPr lang="af-ZA" sz="1200" b="0" noProof="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af-ZA" sz="1200" b="1" noProof="0" dirty="0" smtClean="0">
                          <a:solidFill>
                            <a:srgbClr val="152437"/>
                          </a:solidFill>
                          <a:latin typeface="Arial"/>
                        </a:rPr>
                        <a:t> MSR  &gt;R98 501</a:t>
                      </a:r>
                    </a:p>
                    <a:p>
                      <a:pPr>
                        <a:lnSpc>
                          <a:spcPct val="150000"/>
                        </a:lnSpc>
                      </a:pPr>
                      <a:r>
                        <a:rPr lang="af-ZA" sz="1200" b="0" noProof="0" dirty="0" smtClean="0">
                          <a:solidFill>
                            <a:srgbClr val="152437"/>
                          </a:solidFill>
                          <a:latin typeface="Arial"/>
                        </a:rPr>
                        <a:t>  HL    R7 500</a:t>
                      </a:r>
                    </a:p>
                    <a:p>
                      <a:r>
                        <a:rPr lang="af-ZA" sz="1200" b="0" noProof="0" dirty="0" smtClean="0">
                          <a:solidFill>
                            <a:srgbClr val="152437"/>
                          </a:solidFill>
                          <a:latin typeface="Arial"/>
                        </a:rPr>
                        <a:t>  VA    R6</a:t>
                      </a:r>
                      <a:r>
                        <a:rPr lang="af-ZA" sz="1200" b="0" baseline="0" noProof="0" dirty="0" smtClean="0">
                          <a:solidFill>
                            <a:srgbClr val="152437"/>
                          </a:solidFill>
                          <a:latin typeface="Arial"/>
                        </a:rPr>
                        <a:t> 000</a:t>
                      </a:r>
                      <a:endParaRPr lang="af-ZA" sz="1200" b="0" noProof="0" dirty="0" smtClean="0">
                        <a:solidFill>
                          <a:srgbClr val="152437"/>
                        </a:solidFill>
                        <a:latin typeface="Arial"/>
                      </a:endParaRPr>
                    </a:p>
                    <a:p>
                      <a:r>
                        <a:rPr lang="af-ZA" sz="1200" b="0" noProof="0" dirty="0" smtClean="0">
                          <a:solidFill>
                            <a:srgbClr val="152437"/>
                          </a:solidFill>
                          <a:latin typeface="Arial"/>
                        </a:rPr>
                        <a:t>  KA    R1</a:t>
                      </a:r>
                      <a:r>
                        <a:rPr lang="af-ZA" sz="1200" b="0" baseline="0" noProof="0" dirty="0" smtClean="0">
                          <a:solidFill>
                            <a:srgbClr val="152437"/>
                          </a:solidFill>
                          <a:latin typeface="Arial"/>
                        </a:rPr>
                        <a:t> 260</a:t>
                      </a:r>
                      <a:endParaRPr lang="af-ZA" sz="1200" b="0" noProof="0" dirty="0" smtClean="0">
                        <a:solidFill>
                          <a:srgbClr val="152437"/>
                        </a:solidFill>
                        <a:latin typeface="Arial"/>
                      </a:endParaRPr>
                    </a:p>
                    <a:p>
                      <a:endParaRPr lang="af-ZA" sz="1200" noProof="0" dirty="0">
                        <a:solidFill>
                          <a:srgbClr val="152437"/>
                        </a:solidFill>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af-ZA" sz="1100" noProof="0" dirty="0">
                        <a:latin typeface="Arial"/>
                      </a:endParaRPr>
                    </a:p>
                  </a:txBody>
                  <a:tcPr marL="91439" marR="91439" marT="45729" marB="45729">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2461713993"/>
              </p:ext>
            </p:extLst>
          </p:nvPr>
        </p:nvGraphicFramePr>
        <p:xfrm>
          <a:off x="768445" y="2306636"/>
          <a:ext cx="4961795" cy="1344005"/>
        </p:xfrm>
        <a:graphic>
          <a:graphicData uri="http://schemas.openxmlformats.org/drawingml/2006/table">
            <a:tbl>
              <a:tblPr/>
              <a:tblGrid>
                <a:gridCol w="4961795"/>
              </a:tblGrid>
              <a:tr h="1344005">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fontAlgn="t"/>
                      <a:r>
                        <a:rPr lang="af-ZA" sz="1200" noProof="0" dirty="0" smtClean="0">
                          <a:latin typeface=""/>
                        </a:rPr>
                        <a:t>  &gt;   25% bybetaling vir nie-formulariummedisyne</a:t>
                      </a:r>
                    </a:p>
                    <a:p>
                      <a:pPr fontAlgn="t"/>
                      <a:endParaRPr lang="af-ZA" sz="900" b="1" noProof="0" dirty="0" smtClean="0">
                        <a:latin typeface=""/>
                      </a:endParaRPr>
                    </a:p>
                    <a:p>
                      <a:pPr fontAlgn="t"/>
                      <a:r>
                        <a:rPr lang="af-ZA" sz="1200" b="1" noProof="0" dirty="0" smtClean="0">
                          <a:latin typeface=""/>
                        </a:rPr>
                        <a:t>Nie-CSL-chroniese toestande</a:t>
                      </a:r>
                      <a:endParaRPr lang="af-ZA" sz="12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31 toestande gedek teen 85% van Bestmed-tarief</a:t>
                      </a:r>
                      <a:endParaRPr kumimoji="0" lang="af-ZA" sz="1200" b="0" i="0" u="none" strike="noStrike" cap="none" normalizeH="0" baseline="0" dirty="0" smtClean="0">
                        <a:ln>
                          <a:noFill/>
                        </a:ln>
                        <a:solidFill>
                          <a:srgbClr val="2A002A"/>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rgbClr val="2A002A"/>
                          </a:solidFill>
                          <a:effectLst/>
                          <a:latin typeface="Arial"/>
                          <a:ea typeface="ＭＳ Ｐゴシック" charset="0"/>
                          <a:cs typeface="Arial" charset="0"/>
                        </a:rPr>
                        <a:t>  &gt;  Beperk tot:    </a:t>
                      </a:r>
                      <a:r>
                        <a:rPr kumimoji="0" lang="af-ZA" sz="1200" b="1" i="0" u="none" strike="noStrike" cap="none" normalizeH="0" baseline="0" dirty="0" smtClean="0">
                          <a:ln>
                            <a:noFill/>
                          </a:ln>
                          <a:solidFill>
                            <a:srgbClr val="2A002A"/>
                          </a:solidFill>
                          <a:effectLst/>
                          <a:latin typeface="Arial"/>
                          <a:ea typeface="ＭＳ Ｐゴシック" charset="0"/>
                          <a:cs typeface="Arial" charset="0"/>
                        </a:rPr>
                        <a:t>L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 </a:t>
                      </a:r>
                      <a:r>
                        <a:rPr kumimoji="0" lang="en-US" sz="1200" b="1" i="0" u="none" strike="noStrike" cap="none" normalizeH="0" baseline="0" dirty="0">
                          <a:ln>
                            <a:noFill/>
                          </a:ln>
                          <a:solidFill>
                            <a:srgbClr val="152437"/>
                          </a:solidFill>
                          <a:effectLst/>
                          <a:latin typeface="Arial"/>
                          <a:ea typeface="ＭＳ Ｐゴシック" charset="0"/>
                          <a:cs typeface="Arial" charset="0"/>
                        </a:rPr>
                        <a:t>R11 </a:t>
                      </a:r>
                      <a:r>
                        <a:rPr kumimoji="0" lang="en-US" sz="1200" b="1" i="0" u="none" strike="noStrike" cap="none" normalizeH="0" baseline="0" dirty="0" smtClean="0">
                          <a:ln>
                            <a:noFill/>
                          </a:ln>
                          <a:solidFill>
                            <a:srgbClr val="152437"/>
                          </a:solidFill>
                          <a:effectLst/>
                          <a:latin typeface="Arial"/>
                          <a:ea typeface="ＭＳ Ｐゴシック" charset="0"/>
                          <a:cs typeface="Arial" charset="0"/>
                        </a:rPr>
                        <a:t>700      L1+   R23 300</a:t>
                      </a:r>
                      <a:endParaRPr kumimoji="0" lang="en-US" sz="1200" b="1" i="0" u="none" strike="noStrike" cap="none" normalizeH="0" baseline="0" dirty="0">
                        <a:ln>
                          <a:noFill/>
                        </a:ln>
                        <a:solidFill>
                          <a:srgbClr val="152437"/>
                        </a:solidFill>
                        <a:effectLst/>
                        <a:latin typeface="Arial"/>
                        <a:ea typeface="ＭＳ Ｐゴシック" charset="0"/>
                        <a:cs typeface="Arial" charset="0"/>
                      </a:endParaRPr>
                    </a:p>
                  </a:txBody>
                  <a:tcPr marT="45714" marB="45714" horzOverflow="overflow">
                    <a:lnL>
                      <a:noFill/>
                    </a:lnL>
                    <a:lnR>
                      <a:noFill/>
                    </a:lnR>
                    <a:lnT>
                      <a:noFill/>
                    </a:lnT>
                    <a:lnB>
                      <a:noFill/>
                    </a:lnB>
                    <a:lnTlToBr>
                      <a:noFill/>
                    </a:lnTlToBr>
                    <a:lnBlToTr>
                      <a:noFill/>
                    </a:lnBlToTr>
                    <a:noFill/>
                  </a:tcPr>
                </a:tc>
              </a:tr>
            </a:tbl>
          </a:graphicData>
        </a:graphic>
      </p:graphicFrame>
      <p:pic>
        <p:nvPicPr>
          <p:cNvPr id="21"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94626" y="80573"/>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967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15240"/>
            <a:ext cx="9140825" cy="6858001"/>
          </a:xfrm>
          <a:prstGeom prst="rect">
            <a:avLst/>
          </a:prstGeom>
        </p:spPr>
      </p:pic>
      <p:sp>
        <p:nvSpPr>
          <p:cNvPr id="3" name="TextBox 2"/>
          <p:cNvSpPr txBox="1"/>
          <p:nvPr/>
        </p:nvSpPr>
        <p:spPr>
          <a:xfrm>
            <a:off x="387489" y="-41810"/>
            <a:ext cx="5019396" cy="523220"/>
          </a:xfrm>
          <a:prstGeom prst="rect">
            <a:avLst/>
          </a:prstGeom>
          <a:noFill/>
        </p:spPr>
        <p:txBody>
          <a:bodyPr wrap="square" rtlCol="0">
            <a:spAutoFit/>
          </a:bodyPr>
          <a:lstStyle/>
          <a:p>
            <a:r>
              <a:rPr lang="af-ZA" sz="2800" b="1" dirty="0" smtClean="0">
                <a:solidFill>
                  <a:srgbClr val="004264"/>
                </a:solidFill>
                <a:latin typeface="Arial"/>
                <a:cs typeface="Arial"/>
              </a:rPr>
              <a:t>Strukturele Veranderings </a:t>
            </a:r>
            <a:endParaRPr lang="af-ZA" sz="2800" b="1" dirty="0">
              <a:solidFill>
                <a:srgbClr val="004264"/>
              </a:solidFill>
              <a:latin typeface="Arial"/>
              <a:cs typeface="Arial"/>
            </a:endParaRPr>
          </a:p>
        </p:txBody>
      </p:sp>
      <p:sp>
        <p:nvSpPr>
          <p:cNvPr id="2" name="Rectangle 1"/>
          <p:cNvSpPr/>
          <p:nvPr/>
        </p:nvSpPr>
        <p:spPr>
          <a:xfrm>
            <a:off x="277139" y="853270"/>
            <a:ext cx="7678141" cy="5170646"/>
          </a:xfrm>
          <a:prstGeom prst="rect">
            <a:avLst/>
          </a:prstGeom>
        </p:spPr>
        <p:txBody>
          <a:bodyPr wrap="square">
            <a:spAutoFit/>
          </a:bodyPr>
          <a:lstStyle/>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lgn="just">
              <a:buFont typeface="Arial" pitchFamily="34" charset="0"/>
              <a:buChar char="•"/>
            </a:pPr>
            <a:r>
              <a:rPr lang="af-ZA" dirty="0" smtClean="0">
                <a:latin typeface="Arial" pitchFamily="34" charset="0"/>
                <a:cs typeface="Arial" pitchFamily="34" charset="0"/>
              </a:rPr>
              <a:t>Die wyse waarop eise in Pace3 betaal word, het verander.</a:t>
            </a:r>
          </a:p>
          <a:p>
            <a:pPr marL="285750" lvl="0" indent="-285750" algn="just">
              <a:buFont typeface="Arial" pitchFamily="34" charset="0"/>
              <a:buChar char="•"/>
            </a:pPr>
            <a:endParaRPr lang="af-ZA" dirty="0" smtClean="0">
              <a:latin typeface="Arial" pitchFamily="34" charset="0"/>
              <a:cs typeface="Arial" pitchFamily="34" charset="0"/>
            </a:endParaRPr>
          </a:p>
          <a:p>
            <a:pPr marL="285750" lvl="0" indent="-285750" algn="just">
              <a:buFont typeface="Arial" pitchFamily="34" charset="0"/>
              <a:buChar char="•"/>
            </a:pPr>
            <a:r>
              <a:rPr lang="af-ZA" dirty="0" smtClean="0">
                <a:latin typeface="Arial" pitchFamily="34" charset="0"/>
                <a:cs typeface="Arial" pitchFamily="34" charset="0"/>
              </a:rPr>
              <a:t>Vanaf 1 Januarie 2013 sal sommige/sekere buite-hospitaaleise in Pace3 eers vanuit die lid (of gesin) se jaarlikse Mediese Spaarrekening (MSR) betaal word.</a:t>
            </a:r>
          </a:p>
          <a:p>
            <a:pPr marL="285750" lvl="0" indent="-285750" algn="just">
              <a:buFont typeface="Arial" pitchFamily="34" charset="0"/>
              <a:buChar char="•"/>
            </a:pPr>
            <a:endParaRPr lang="af-ZA" dirty="0" smtClean="0">
              <a:latin typeface="Arial" pitchFamily="34" charset="0"/>
              <a:cs typeface="Arial" pitchFamily="34" charset="0"/>
            </a:endParaRPr>
          </a:p>
          <a:p>
            <a:pPr marL="285750" lvl="0" indent="-285750" algn="just">
              <a:buFont typeface="Arial" pitchFamily="34" charset="0"/>
              <a:buChar char="•"/>
            </a:pPr>
            <a:r>
              <a:rPr lang="af-ZA" dirty="0" smtClean="0">
                <a:latin typeface="Arial" pitchFamily="34" charset="0"/>
                <a:cs typeface="Arial" pitchFamily="34" charset="0"/>
              </a:rPr>
              <a:t>Wanneer die MSR uitgeput is, sal eise vanuit die lid (of gesin) se Bo-skemavoordele betaal word (limiete geld).</a:t>
            </a:r>
          </a:p>
          <a:p>
            <a:pPr marL="285750" lvl="0" indent="-285750" algn="just">
              <a:buFont typeface="Arial" pitchFamily="34" charset="0"/>
              <a:buChar char="•"/>
            </a:pPr>
            <a:endParaRPr lang="af-ZA" dirty="0" smtClean="0">
              <a:latin typeface="Arial" pitchFamily="34" charset="0"/>
              <a:cs typeface="Arial" pitchFamily="34" charset="0"/>
            </a:endParaRPr>
          </a:p>
          <a:p>
            <a:pPr marL="285750" lvl="0" indent="-285750" algn="just">
              <a:buFont typeface="Arial" pitchFamily="34" charset="0"/>
              <a:buChar char="•"/>
            </a:pPr>
            <a:r>
              <a:rPr lang="af-ZA" dirty="0" smtClean="0">
                <a:latin typeface="Arial" pitchFamily="34" charset="0"/>
                <a:cs typeface="Arial" pitchFamily="34" charset="0"/>
              </a:rPr>
              <a:t>Indien die Bo-skemavoordele ook voor die einde van die jaar uitgeput raak, sal eise vanuit die Gevestigde Spaarrekening betaal word, indien die lid fondse van 2012 in dié spaarrekening het. (Alle oorblywende fondse in jou MSR sal aan die einde van die jaar na jou Gevestigde Spaarrekening vir die volgende jaar oorgedra word en word nie ingesluit by die individuele MSR nie.)</a:t>
            </a:r>
          </a:p>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endParaRPr lang="af-ZA" sz="2000" dirty="0">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30510" y="118210"/>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7980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368439" y="-1"/>
            <a:ext cx="4996536" cy="523220"/>
          </a:xfrm>
          <a:prstGeom prst="rect">
            <a:avLst/>
          </a:prstGeom>
          <a:noFill/>
        </p:spPr>
        <p:txBody>
          <a:bodyPr wrap="square" rtlCol="0">
            <a:spAutoFit/>
          </a:bodyPr>
          <a:lstStyle/>
          <a:p>
            <a:r>
              <a:rPr lang="af-ZA" sz="2800" b="1" dirty="0" smtClean="0">
                <a:solidFill>
                  <a:srgbClr val="004264"/>
                </a:solidFill>
                <a:latin typeface="Arial"/>
                <a:cs typeface="Arial"/>
              </a:rPr>
              <a:t>Strukturele Veranderings</a:t>
            </a:r>
            <a:endParaRPr lang="af-ZA" b="1" dirty="0">
              <a:solidFill>
                <a:srgbClr val="004264"/>
              </a:solidFill>
              <a:latin typeface="Arial"/>
              <a:cs typeface="Arial"/>
            </a:endParaRPr>
          </a:p>
        </p:txBody>
      </p:sp>
      <p:sp>
        <p:nvSpPr>
          <p:cNvPr id="2" name="Rectangle 1"/>
          <p:cNvSpPr/>
          <p:nvPr/>
        </p:nvSpPr>
        <p:spPr>
          <a:xfrm>
            <a:off x="487680" y="617050"/>
            <a:ext cx="7614566" cy="5262979"/>
          </a:xfrm>
          <a:prstGeom prst="rect">
            <a:avLst/>
          </a:prstGeom>
        </p:spPr>
        <p:txBody>
          <a:bodyPr wrap="square">
            <a:spAutoFit/>
          </a:bodyPr>
          <a:lstStyle/>
          <a:p>
            <a:pPr lvl="0"/>
            <a:r>
              <a:rPr lang="af-ZA" sz="1600" dirty="0" smtClean="0">
                <a:latin typeface="Arial" pitchFamily="34" charset="0"/>
                <a:cs typeface="Arial" pitchFamily="34" charset="0"/>
              </a:rPr>
              <a:t>Die volgende word eers vanuit die individuele MSR betaal en wanneer dié uitgeput is, vanuit buite-hospitaalvoordele:</a:t>
            </a:r>
          </a:p>
          <a:p>
            <a:pPr marL="285750" lvl="0" indent="-285750">
              <a:buFont typeface="Arial" pitchFamily="34" charset="0"/>
              <a:buChar char="•"/>
            </a:pPr>
            <a:endParaRPr lang="af-ZA" sz="1600" dirty="0" smtClean="0">
              <a:latin typeface="Arial" pitchFamily="34" charset="0"/>
              <a:cs typeface="Arial" pitchFamily="34" charset="0"/>
            </a:endParaRPr>
          </a:p>
          <a:p>
            <a:pPr marL="285750" lvl="0" indent="-285750">
              <a:buFont typeface="Arial" pitchFamily="34" charset="0"/>
              <a:buChar char="•"/>
            </a:pPr>
            <a:r>
              <a:rPr lang="af-ZA" sz="1600" dirty="0" smtClean="0">
                <a:latin typeface="Arial" pitchFamily="34" charset="0"/>
                <a:cs typeface="Arial" pitchFamily="34" charset="0"/>
              </a:rPr>
              <a:t>Akute en oor-die-toonbankmedisyne</a:t>
            </a:r>
          </a:p>
          <a:p>
            <a:pPr marL="285750" lvl="0" indent="-285750">
              <a:buFont typeface="Arial" pitchFamily="34" charset="0"/>
              <a:buChar char="•"/>
            </a:pPr>
            <a:r>
              <a:rPr lang="af-ZA" sz="1600" dirty="0" smtClean="0">
                <a:latin typeface="Arial" pitchFamily="34" charset="0"/>
                <a:cs typeface="Arial" pitchFamily="34" charset="0"/>
              </a:rPr>
              <a:t>Tandheelkunde</a:t>
            </a:r>
          </a:p>
          <a:p>
            <a:pPr marL="285750" lvl="0" indent="-285750">
              <a:buFont typeface="Arial" pitchFamily="34" charset="0"/>
              <a:buChar char="•"/>
            </a:pPr>
            <a:r>
              <a:rPr lang="af-ZA" sz="1600" dirty="0" smtClean="0">
                <a:latin typeface="Arial" pitchFamily="34" charset="0"/>
                <a:cs typeface="Arial" pitchFamily="34" charset="0"/>
              </a:rPr>
              <a:t>Aanvullende dienste</a:t>
            </a:r>
          </a:p>
          <a:p>
            <a:pPr marL="285750" lvl="0" indent="-285750">
              <a:buFont typeface="Arial" pitchFamily="34" charset="0"/>
              <a:buChar char="•"/>
            </a:pPr>
            <a:r>
              <a:rPr lang="af-ZA" sz="1600" dirty="0" smtClean="0">
                <a:latin typeface="Arial" pitchFamily="34" charset="0"/>
                <a:cs typeface="Arial" pitchFamily="34" charset="0"/>
              </a:rPr>
              <a:t>Basiese patologie en radiologie</a:t>
            </a:r>
          </a:p>
          <a:p>
            <a:pPr marL="285750" lvl="0" indent="-285750">
              <a:buFont typeface="Arial" pitchFamily="34" charset="0"/>
              <a:buChar char="•"/>
            </a:pPr>
            <a:r>
              <a:rPr lang="af-ZA" sz="1600" dirty="0" smtClean="0">
                <a:latin typeface="Arial" pitchFamily="34" charset="0"/>
                <a:cs typeface="Arial" pitchFamily="34" charset="0"/>
              </a:rPr>
              <a:t>Konsultasies</a:t>
            </a:r>
          </a:p>
          <a:p>
            <a:pPr marL="285750" lvl="0" indent="-285750">
              <a:buFont typeface="Arial" pitchFamily="34" charset="0"/>
              <a:buChar char="•"/>
            </a:pPr>
            <a:endParaRPr lang="af-ZA" sz="1600" dirty="0" smtClean="0">
              <a:latin typeface="Arial" pitchFamily="34" charset="0"/>
              <a:cs typeface="Arial" pitchFamily="34" charset="0"/>
            </a:endParaRPr>
          </a:p>
          <a:p>
            <a:pPr lvl="0"/>
            <a:r>
              <a:rPr lang="af-ZA" sz="1600" dirty="0" smtClean="0">
                <a:latin typeface="Arial" pitchFamily="34" charset="0"/>
                <a:cs typeface="Arial" pitchFamily="34" charset="0"/>
              </a:rPr>
              <a:t>Die volgende word direk vanuit die buite-hospitaalskemavoordele betaal:</a:t>
            </a:r>
          </a:p>
          <a:p>
            <a:pPr marL="285750" lvl="0" indent="-285750">
              <a:buFont typeface="Arial" pitchFamily="34" charset="0"/>
              <a:buChar char="•"/>
            </a:pPr>
            <a:endParaRPr lang="af-ZA" sz="1600" dirty="0" smtClean="0">
              <a:latin typeface="Arial" pitchFamily="34" charset="0"/>
              <a:cs typeface="Arial" pitchFamily="34" charset="0"/>
            </a:endParaRPr>
          </a:p>
          <a:p>
            <a:pPr marL="285750" lvl="0" indent="-285750">
              <a:buFont typeface="Arial" pitchFamily="34" charset="0"/>
              <a:buChar char="•"/>
            </a:pPr>
            <a:r>
              <a:rPr lang="af-ZA" sz="1600" dirty="0" smtClean="0">
                <a:latin typeface="Arial" pitchFamily="34" charset="0"/>
                <a:cs typeface="Arial" pitchFamily="34" charset="0"/>
              </a:rPr>
              <a:t>Chroniese medisyne</a:t>
            </a:r>
          </a:p>
          <a:p>
            <a:pPr marL="285750" lvl="0" indent="-285750">
              <a:buFont typeface="Arial" pitchFamily="34" charset="0"/>
              <a:buChar char="•"/>
            </a:pPr>
            <a:r>
              <a:rPr lang="af-ZA" sz="1600" dirty="0" smtClean="0">
                <a:latin typeface="Arial" pitchFamily="34" charset="0"/>
                <a:cs typeface="Arial" pitchFamily="34" charset="0"/>
              </a:rPr>
              <a:t>Biologiese medisyne</a:t>
            </a:r>
          </a:p>
          <a:p>
            <a:pPr marL="285750" lvl="0" indent="-285750">
              <a:buFont typeface="Arial" pitchFamily="34" charset="0"/>
              <a:buChar char="•"/>
            </a:pPr>
            <a:r>
              <a:rPr lang="af-ZA" sz="1600" dirty="0" smtClean="0">
                <a:latin typeface="Arial" pitchFamily="34" charset="0"/>
                <a:cs typeface="Arial" pitchFamily="34" charset="0"/>
              </a:rPr>
              <a:t>Ontslagmedikasie (TTO)</a:t>
            </a:r>
          </a:p>
          <a:p>
            <a:pPr marL="285750" lvl="0" indent="-285750">
              <a:buFont typeface="Arial" pitchFamily="34" charset="0"/>
              <a:buChar char="•"/>
            </a:pPr>
            <a:r>
              <a:rPr lang="af-ZA" sz="1600" dirty="0" smtClean="0">
                <a:latin typeface="Arial" pitchFamily="34" charset="0"/>
                <a:cs typeface="Arial" pitchFamily="34" charset="0"/>
              </a:rPr>
              <a:t>Rehabilitasie na trauma</a:t>
            </a:r>
          </a:p>
          <a:p>
            <a:pPr marL="285750" lvl="0" indent="-285750">
              <a:buFont typeface="Arial" pitchFamily="34" charset="0"/>
              <a:buChar char="•"/>
            </a:pPr>
            <a:r>
              <a:rPr lang="af-ZA" sz="1600" dirty="0" smtClean="0">
                <a:latin typeface="Arial" pitchFamily="34" charset="0"/>
                <a:cs typeface="Arial" pitchFamily="34" charset="0"/>
              </a:rPr>
              <a:t>Mediese toestelle</a:t>
            </a:r>
          </a:p>
          <a:p>
            <a:pPr marL="285750" lvl="0" indent="-285750">
              <a:buFont typeface="Arial" pitchFamily="34" charset="0"/>
              <a:buChar char="•"/>
            </a:pPr>
            <a:r>
              <a:rPr lang="af-ZA" sz="1600" dirty="0" smtClean="0">
                <a:latin typeface="Arial" pitchFamily="34" charset="0"/>
                <a:cs typeface="Arial" pitchFamily="34" charset="0"/>
              </a:rPr>
              <a:t>Voorkomende sorg</a:t>
            </a:r>
          </a:p>
          <a:p>
            <a:pPr marL="285750" lvl="0" indent="-285750">
              <a:buFont typeface="Arial" pitchFamily="34" charset="0"/>
              <a:buChar char="•"/>
            </a:pPr>
            <a:r>
              <a:rPr lang="af-ZA" sz="1600" dirty="0" smtClean="0">
                <a:latin typeface="Arial" pitchFamily="34" charset="0"/>
                <a:cs typeface="Arial" pitchFamily="34" charset="0"/>
              </a:rPr>
              <a:t>Wondversorging</a:t>
            </a:r>
          </a:p>
          <a:p>
            <a:pPr marL="285750" lvl="0" indent="-285750">
              <a:buFont typeface="Arial" pitchFamily="34" charset="0"/>
              <a:buChar char="•"/>
            </a:pPr>
            <a:r>
              <a:rPr lang="af-ZA" sz="1600" dirty="0" smtClean="0">
                <a:latin typeface="Arial" pitchFamily="34" charset="0"/>
                <a:cs typeface="Arial" pitchFamily="34" charset="0"/>
              </a:rPr>
              <a:t>Internasionale reisdekking</a:t>
            </a:r>
          </a:p>
          <a:p>
            <a:pPr marL="285750" lvl="0" indent="-285750">
              <a:buFont typeface="Arial" pitchFamily="34" charset="0"/>
              <a:buChar char="•"/>
            </a:pPr>
            <a:r>
              <a:rPr lang="af-ZA" sz="1600" dirty="0" smtClean="0">
                <a:latin typeface="Arial" pitchFamily="34" charset="0"/>
                <a:cs typeface="Arial" pitchFamily="34" charset="0"/>
              </a:rPr>
              <a:t>Gespesialiseerde diagnostiese beelding</a:t>
            </a:r>
          </a:p>
          <a:p>
            <a:pPr marL="285750" lvl="0" indent="-285750">
              <a:buFont typeface="Arial" pitchFamily="34" charset="0"/>
              <a:buChar char="•"/>
            </a:pPr>
            <a:r>
              <a:rPr lang="af-ZA" sz="1600" dirty="0" smtClean="0">
                <a:latin typeface="Arial" pitchFamily="34" charset="0"/>
                <a:cs typeface="Arial" pitchFamily="34" charset="0"/>
              </a:rPr>
              <a:t>Alternatiewe vir hospitalisasie</a:t>
            </a:r>
            <a:endParaRPr lang="af-ZA" sz="2000" dirty="0">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02246" y="102970"/>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1733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40371" y="-22398"/>
            <a:ext cx="1775460"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20" name="Table 19"/>
          <p:cNvGraphicFramePr>
            <a:graphicFrameLocks noGrp="1"/>
          </p:cNvGraphicFramePr>
          <p:nvPr>
            <p:extLst>
              <p:ext uri="{D42A27DB-BD31-4B8C-83A1-F6EECF244321}">
                <p14:modId xmlns:p14="http://schemas.microsoft.com/office/powerpoint/2010/main" xmlns="" val="1225255895"/>
              </p:ext>
            </p:extLst>
          </p:nvPr>
        </p:nvGraphicFramePr>
        <p:xfrm>
          <a:off x="434974" y="899118"/>
          <a:ext cx="7690132" cy="4177683"/>
        </p:xfrm>
        <a:graphic>
          <a:graphicData uri="http://schemas.openxmlformats.org/drawingml/2006/table">
            <a:tbl>
              <a:tblPr firstRow="1" bandRow="1">
                <a:tableStyleId>{912C8C85-51F0-491E-9774-3900AFEF0FD7}</a:tableStyleId>
              </a:tblPr>
              <a:tblGrid>
                <a:gridCol w="3669491"/>
                <a:gridCol w="4020641"/>
              </a:tblGrid>
              <a:tr h="0">
                <a:tc gridSpan="2">
                  <a:txBody>
                    <a:bodyPr/>
                    <a:lstStyle/>
                    <a:p>
                      <a:pPr algn="ctr">
                        <a:lnSpc>
                          <a:spcPct val="100000"/>
                        </a:lnSpc>
                      </a:pPr>
                      <a:r>
                        <a:rPr lang="af-ZA" sz="1100" noProof="0" dirty="0" smtClean="0">
                          <a:solidFill>
                            <a:schemeClr val="tx1"/>
                          </a:solidFill>
                          <a:latin typeface="Arial"/>
                        </a:rPr>
                        <a:t>Skemavoordele  </a:t>
                      </a:r>
                      <a:r>
                        <a:rPr lang="af-ZA" sz="1100" noProof="0" dirty="0" smtClean="0">
                          <a:solidFill>
                            <a:schemeClr val="tx1"/>
                          </a:solidFill>
                          <a:latin typeface="Arial"/>
                          <a:cs typeface="Arial"/>
                        </a:rPr>
                        <a:t>̶  Sublimiete</a:t>
                      </a:r>
                      <a:endParaRPr lang="af-ZA" sz="1100" noProof="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solidFill>
                  </a:tcPr>
                </a:tc>
                <a:tc hMerge="1">
                  <a:txBody>
                    <a:bodyPr/>
                    <a:lstStyle/>
                    <a:p>
                      <a:pPr algn="ctr"/>
                      <a:endParaRPr lang="en-ZA" sz="1400" dirty="0">
                        <a:solidFill>
                          <a:schemeClr val="bg1"/>
                        </a:solidFill>
                      </a:endParaRPr>
                    </a:p>
                  </a:txBody>
                  <a:tcPr>
                    <a:solidFill>
                      <a:srgbClr val="152C43"/>
                    </a:solidFill>
                  </a:tcPr>
                </a:tc>
              </a:tr>
              <a:tr h="595271">
                <a:tc>
                  <a:txBody>
                    <a:bodyPr/>
                    <a:lstStyle/>
                    <a:p>
                      <a:pPr>
                        <a:lnSpc>
                          <a:spcPct val="100000"/>
                        </a:lnSpc>
                      </a:pPr>
                      <a:endParaRPr lang="af-ZA" sz="1050" b="1" noProof="0" dirty="0" smtClean="0">
                        <a:solidFill>
                          <a:schemeClr val="tx1"/>
                        </a:solidFill>
                        <a:latin typeface="Arial"/>
                      </a:endParaRPr>
                    </a:p>
                    <a:p>
                      <a:pPr>
                        <a:lnSpc>
                          <a:spcPct val="100000"/>
                        </a:lnSpc>
                      </a:pPr>
                      <a:r>
                        <a:rPr lang="af-ZA" sz="1050" b="1" noProof="0" dirty="0" smtClean="0">
                          <a:solidFill>
                            <a:schemeClr val="tx1"/>
                          </a:solidFill>
                          <a:latin typeface="Arial"/>
                        </a:rPr>
                        <a:t>Akute medisyne</a:t>
                      </a: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af-ZA" sz="1050" noProof="0" dirty="0" smtClean="0">
                          <a:solidFill>
                            <a:schemeClr val="tx1"/>
                          </a:solidFill>
                          <a:latin typeface="Arial"/>
                        </a:rPr>
                        <a:t>L       R </a:t>
                      </a:r>
                      <a:r>
                        <a:rPr lang="af-ZA" sz="1050" baseline="0" noProof="0" dirty="0" smtClean="0">
                          <a:solidFill>
                            <a:schemeClr val="tx1"/>
                          </a:solidFill>
                          <a:latin typeface="Arial"/>
                        </a:rPr>
                        <a:t>   800</a:t>
                      </a:r>
                    </a:p>
                    <a:p>
                      <a:pPr algn="l">
                        <a:lnSpc>
                          <a:spcPct val="100000"/>
                        </a:lnSpc>
                      </a:pPr>
                      <a:r>
                        <a:rPr lang="af-ZA" sz="1050" noProof="0" dirty="0" smtClean="0">
                          <a:solidFill>
                            <a:schemeClr val="tx1"/>
                          </a:solidFill>
                          <a:latin typeface="Arial"/>
                        </a:rPr>
                        <a:t>L1+   R 2 100</a:t>
                      </a:r>
                    </a:p>
                    <a:p>
                      <a:pPr algn="l">
                        <a:lnSpc>
                          <a:spcPct val="100000"/>
                        </a:lnSpc>
                      </a:pPr>
                      <a:r>
                        <a:rPr lang="af-ZA" sz="1050" noProof="0" dirty="0" smtClean="0">
                          <a:solidFill>
                            <a:schemeClr val="tx1"/>
                          </a:solidFill>
                          <a:latin typeface="Arial"/>
                        </a:rPr>
                        <a:t>10% bybetaling geld</a:t>
                      </a: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Algemene praktisyn- &amp; spesialiskonsultasies</a:t>
                      </a:r>
                      <a:endParaRPr kumimoji="0" lang="af-ZA" sz="1050" b="1" i="0" u="none" strike="noStrike" cap="none" normalizeH="0" baseline="0" noProof="0" dirty="0">
                        <a:ln>
                          <a:noFill/>
                        </a:ln>
                        <a:solidFill>
                          <a:srgbClr val="0D0D0D"/>
                        </a:solidFill>
                        <a:effectLst/>
                        <a:latin typeface="Arial"/>
                        <a:ea typeface="ＭＳ Ｐゴシック" charset="0"/>
                        <a:cs typeface="Arial" charset="0"/>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af-ZA" sz="1050" noProof="0" dirty="0" smtClean="0">
                          <a:solidFill>
                            <a:schemeClr val="tx1"/>
                          </a:solidFill>
                          <a:latin typeface="Arial"/>
                        </a:rPr>
                        <a:t>L       R2</a:t>
                      </a:r>
                      <a:r>
                        <a:rPr lang="af-ZA" sz="1050" baseline="0" noProof="0" dirty="0" smtClean="0">
                          <a:solidFill>
                            <a:schemeClr val="tx1"/>
                          </a:solidFill>
                          <a:latin typeface="Arial"/>
                        </a:rPr>
                        <a:t> 150</a:t>
                      </a:r>
                    </a:p>
                    <a:p>
                      <a:pPr algn="l">
                        <a:lnSpc>
                          <a:spcPct val="100000"/>
                        </a:lnSpc>
                      </a:pPr>
                      <a:r>
                        <a:rPr lang="af-ZA" sz="1050" noProof="0" dirty="0" smtClean="0">
                          <a:solidFill>
                            <a:schemeClr val="tx1"/>
                          </a:solidFill>
                          <a:latin typeface="Arial"/>
                        </a:rPr>
                        <a:t>L1+   R6 040</a:t>
                      </a:r>
                    </a:p>
                    <a:p>
                      <a:pPr algn="l">
                        <a:lnSpc>
                          <a:spcPct val="100000"/>
                        </a:lnSpc>
                      </a:pPr>
                      <a:r>
                        <a:rPr lang="af-ZA" sz="1050" noProof="0" dirty="0" smtClean="0">
                          <a:solidFill>
                            <a:schemeClr val="tx1"/>
                          </a:solidFill>
                          <a:latin typeface="Arial"/>
                        </a:rPr>
                        <a:t>Eers</a:t>
                      </a:r>
                      <a:r>
                        <a:rPr lang="af-ZA" sz="1050" baseline="0" noProof="0" dirty="0" smtClean="0">
                          <a:solidFill>
                            <a:schemeClr val="tx1"/>
                          </a:solidFill>
                          <a:latin typeface="Arial"/>
                        </a:rPr>
                        <a:t> uit spaarrekening</a:t>
                      </a:r>
                      <a:endParaRPr lang="af-ZA" sz="1050" noProof="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787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Basiese &amp; gespesialiseerde tandheelkunde</a:t>
                      </a:r>
                      <a:endParaRPr kumimoji="0" lang="af-ZA" sz="1050" b="1" i="0" u="none" strike="noStrike" cap="none" normalizeH="0" baseline="0" noProof="0" dirty="0" smtClean="0">
                        <a:ln>
                          <a:noFill/>
                        </a:ln>
                        <a:solidFill>
                          <a:srgbClr val="0D0D0D"/>
                        </a:solidFill>
                        <a:effectLst/>
                        <a:latin typeface="Arial"/>
                        <a:ea typeface="ＭＳ Ｐゴシック" charset="0"/>
                        <a:cs typeface="Arial" charset="0"/>
                      </a:endParaRPr>
                    </a:p>
                    <a:p>
                      <a:pPr indent="0">
                        <a:lnSpc>
                          <a:spcPct val="100000"/>
                        </a:lnSpc>
                        <a:spcBef>
                          <a:spcPts val="0"/>
                        </a:spcBef>
                      </a:pPr>
                      <a:r>
                        <a:rPr lang="af-ZA" sz="1050" b="1" noProof="0" dirty="0" smtClean="0">
                          <a:latin typeface="Arial" pitchFamily="34" charset="0"/>
                          <a:cs typeface="Arial" pitchFamily="34" charset="0"/>
                        </a:rPr>
                        <a:t>(Voorafgoedkeuring)</a:t>
                      </a:r>
                      <a:endParaRPr lang="af-ZA" sz="1050" b="1" noProof="0" dirty="0">
                        <a:solidFill>
                          <a:schemeClr val="tx1">
                            <a:lumMod val="95000"/>
                            <a:lumOff val="5000"/>
                          </a:schemeClr>
                        </a:solidFill>
                        <a:latin typeface="Arial" pitchFamily="34" charset="0"/>
                        <a:cs typeface="Arial" pitchFamily="34" charset="0"/>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af-ZA" sz="1050" noProof="0" dirty="0" smtClean="0">
                          <a:solidFill>
                            <a:schemeClr val="tx1"/>
                          </a:solidFill>
                          <a:latin typeface="Arial"/>
                        </a:rPr>
                        <a:t>Onderworpe aan Mediese Spaarrekening (MSR)</a:t>
                      </a:r>
                    </a:p>
                    <a:p>
                      <a:pPr algn="l">
                        <a:lnSpc>
                          <a:spcPct val="100000"/>
                        </a:lnSpc>
                      </a:pPr>
                      <a:r>
                        <a:rPr lang="af-ZA" sz="1050" noProof="0" dirty="0" smtClean="0">
                          <a:solidFill>
                            <a:schemeClr val="tx1"/>
                          </a:solidFill>
                          <a:latin typeface="Arial"/>
                        </a:rPr>
                        <a:t>L       R4 000</a:t>
                      </a:r>
                      <a:endParaRPr lang="af-ZA" sz="1050" baseline="0" noProof="0" dirty="0" smtClean="0">
                        <a:solidFill>
                          <a:schemeClr val="tx1"/>
                        </a:solidFill>
                        <a:latin typeface="Arial"/>
                      </a:endParaRPr>
                    </a:p>
                    <a:p>
                      <a:pPr algn="l">
                        <a:lnSpc>
                          <a:spcPct val="100000"/>
                        </a:lnSpc>
                      </a:pPr>
                      <a:r>
                        <a:rPr lang="af-ZA" sz="1050" noProof="0" dirty="0" smtClean="0">
                          <a:solidFill>
                            <a:schemeClr val="tx1"/>
                          </a:solidFill>
                          <a:latin typeface="Arial"/>
                        </a:rPr>
                        <a:t>L1+   R6 900</a:t>
                      </a:r>
                      <a:endParaRPr lang="af-ZA" sz="1050" noProof="0" dirty="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65811">
                <a:tc>
                  <a:txBody>
                    <a:bodyPr/>
                    <a:lstStyle/>
                    <a:p>
                      <a:pPr>
                        <a:lnSpc>
                          <a:spcPct val="100000"/>
                        </a:lnSpc>
                      </a:pPr>
                      <a:r>
                        <a:rPr lang="af-ZA" sz="1050" b="1" noProof="0" dirty="0" smtClean="0">
                          <a:solidFill>
                            <a:schemeClr val="tx1"/>
                          </a:solidFill>
                          <a:latin typeface="Arial"/>
                        </a:rPr>
                        <a:t>Kraamvoordele</a:t>
                      </a:r>
                      <a:endParaRPr lang="af-ZA" sz="1050" b="1" noProof="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af-ZA" sz="1050" noProof="0" dirty="0" smtClean="0">
                          <a:solidFill>
                            <a:schemeClr val="tx1"/>
                          </a:solidFill>
                          <a:latin typeface="Arial"/>
                        </a:rPr>
                        <a:t>Gekombineerde </a:t>
                      </a:r>
                      <a:r>
                        <a:rPr kumimoji="0" lang="af-ZA" sz="1050" u="none" strike="noStrike" cap="none" normalizeH="0" baseline="0" noProof="0" dirty="0" smtClean="0">
                          <a:ln>
                            <a:noFill/>
                          </a:ln>
                          <a:effectLst/>
                          <a:latin typeface="Arial"/>
                        </a:rPr>
                        <a:t>algemene praktisyn- &amp; spesialiskonsultasies</a:t>
                      </a:r>
                      <a:endParaRPr lang="af-ZA" sz="1050" noProof="0" dirty="0" smtClean="0">
                        <a:solidFill>
                          <a:schemeClr val="tx1"/>
                        </a:solidFill>
                        <a:latin typeface="Arial"/>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Radiologie &amp; Patologie</a:t>
                      </a:r>
                      <a:endParaRPr kumimoji="0" lang="af-ZA" sz="1050" b="1" i="0" u="none" strike="noStrike" cap="none" normalizeH="0" baseline="0" noProof="0" dirty="0">
                        <a:ln>
                          <a:noFill/>
                        </a:ln>
                        <a:solidFill>
                          <a:srgbClr val="000000"/>
                        </a:solidFill>
                        <a:effectLst/>
                        <a:latin typeface="Arial"/>
                        <a:ea typeface="ＭＳ Ｐゴシック" charset="0"/>
                        <a:cs typeface="Arial" charset="0"/>
                      </a:endParaRPr>
                    </a:p>
                  </a:txBody>
                  <a:tcPr marL="91437" marR="91437" marT="45710" marB="45710" horzOverflow="overflow">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af-ZA" sz="1050" u="none" strike="noStrike" cap="none" normalizeH="0" baseline="0" noProof="0" dirty="0" smtClean="0">
                          <a:ln>
                            <a:noFill/>
                          </a:ln>
                          <a:effectLst/>
                          <a:latin typeface="Arial"/>
                        </a:rPr>
                        <a:t>L      R 2 150</a:t>
                      </a:r>
                    </a:p>
                    <a:p>
                      <a:pPr marL="0" marR="0" lvl="0" indent="0" algn="l" defTabSz="914400" rtl="0" eaLnBrk="1" fontAlgn="base" latinLnBrk="0" hangingPunct="1">
                        <a:lnSpc>
                          <a:spcPct val="100000"/>
                        </a:lnSpc>
                        <a:spcBef>
                          <a:spcPts val="600"/>
                        </a:spcBef>
                        <a:spcAft>
                          <a:spcPct val="0"/>
                        </a:spcAft>
                        <a:buClrTx/>
                        <a:buSzTx/>
                        <a:buFontTx/>
                        <a:buNone/>
                        <a:tabLst/>
                      </a:pPr>
                      <a:r>
                        <a:rPr kumimoji="0" lang="af-ZA" sz="1050" u="none" strike="noStrike" cap="none" normalizeH="0" baseline="0" noProof="0" dirty="0" smtClean="0">
                          <a:ln>
                            <a:noFill/>
                          </a:ln>
                          <a:effectLst/>
                          <a:latin typeface="Arial"/>
                        </a:rPr>
                        <a:t>L1+  R 4 300</a:t>
                      </a:r>
                    </a:p>
                    <a:p>
                      <a:pPr marL="0" marR="0" lvl="0" indent="0" algn="l" defTabSz="914400" rtl="0" eaLnBrk="1" fontAlgn="base" latinLnBrk="0" hangingPunct="1">
                        <a:lnSpc>
                          <a:spcPct val="100000"/>
                        </a:lnSpc>
                        <a:spcBef>
                          <a:spcPts val="600"/>
                        </a:spcBef>
                        <a:spcAft>
                          <a:spcPct val="0"/>
                        </a:spcAft>
                        <a:buClrTx/>
                        <a:buSzTx/>
                        <a:buFontTx/>
                        <a:buNone/>
                        <a:tabLst/>
                      </a:pPr>
                      <a:r>
                        <a:rPr kumimoji="0" lang="af-ZA" sz="1050" b="0" i="0" u="none" strike="noStrike" cap="none" normalizeH="0" baseline="0" noProof="0" dirty="0" smtClean="0">
                          <a:ln>
                            <a:noFill/>
                          </a:ln>
                          <a:solidFill>
                            <a:srgbClr val="000000"/>
                          </a:solidFill>
                          <a:effectLst/>
                          <a:latin typeface="Arial"/>
                          <a:ea typeface="ＭＳ Ｐゴシック" charset="0"/>
                          <a:cs typeface="Arial" charset="0"/>
                        </a:rPr>
                        <a:t>Eers uit spaarrekening</a:t>
                      </a:r>
                      <a:endParaRPr kumimoji="0" lang="af-ZA" sz="1050" b="0" i="0" u="none" strike="noStrike" cap="none" normalizeH="0" baseline="0" noProof="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548716">
                <a:tc>
                  <a:txBody>
                    <a:bodyPr/>
                    <a:lstStyle/>
                    <a:p>
                      <a:pPr>
                        <a:lnSpc>
                          <a:spcPct val="100000"/>
                        </a:lnSpc>
                        <a:spcBef>
                          <a:spcPts val="0"/>
                        </a:spcBef>
                      </a:pPr>
                      <a:r>
                        <a:rPr lang="af-ZA" sz="1050" b="1" noProof="0" dirty="0" smtClean="0">
                          <a:solidFill>
                            <a:schemeClr val="tx1"/>
                          </a:solidFill>
                          <a:latin typeface="Arial"/>
                        </a:rPr>
                        <a:t>Gespesialiseerde radiologie</a:t>
                      </a:r>
                      <a:endParaRPr lang="af-ZA" sz="1050" b="1" noProof="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050" noProof="0" dirty="0" smtClean="0">
                          <a:latin typeface="Arial" pitchFamily="34" charset="0"/>
                          <a:cs typeface="Arial" pitchFamily="34" charset="0"/>
                        </a:rPr>
                        <a:t>MRB-/RT-skanderings:</a:t>
                      </a:r>
                      <a:r>
                        <a:rPr lang="af-ZA" sz="1050" baseline="0" noProof="0" dirty="0" smtClean="0">
                          <a:latin typeface="Arial" pitchFamily="34" charset="0"/>
                          <a:cs typeface="Arial" pitchFamily="34" charset="0"/>
                        </a:rPr>
                        <a:t>  </a:t>
                      </a:r>
                      <a:r>
                        <a:rPr lang="af-ZA" sz="1050" noProof="0" dirty="0" smtClean="0">
                          <a:latin typeface="Arial"/>
                          <a:cs typeface="Arial"/>
                        </a:rPr>
                        <a:t>'n Maksimum van </a:t>
                      </a:r>
                      <a:r>
                        <a:rPr lang="af-ZA" sz="1050" baseline="0" noProof="0" dirty="0" smtClean="0">
                          <a:latin typeface="Arial" pitchFamily="34" charset="0"/>
                          <a:cs typeface="Arial" pitchFamily="34" charset="0"/>
                        </a:rPr>
                        <a:t>3 per bevoordeelde</a:t>
                      </a:r>
                    </a:p>
                    <a:p>
                      <a:pPr marL="0" marR="0" indent="0" algn="l" defTabSz="914400" rtl="0" eaLnBrk="1" fontAlgn="auto" latinLnBrk="0" hangingPunct="1">
                        <a:lnSpc>
                          <a:spcPct val="100000"/>
                        </a:lnSpc>
                        <a:spcBef>
                          <a:spcPts val="0"/>
                        </a:spcBef>
                        <a:spcAft>
                          <a:spcPts val="0"/>
                        </a:spcAft>
                        <a:buClrTx/>
                        <a:buSzTx/>
                        <a:buFontTx/>
                        <a:buNone/>
                        <a:tabLst/>
                        <a:defRPr/>
                      </a:pPr>
                      <a:r>
                        <a:rPr lang="af-ZA" sz="1050" baseline="0" noProof="0" dirty="0" smtClean="0">
                          <a:latin typeface="Arial" pitchFamily="34" charset="0"/>
                          <a:cs typeface="Arial" pitchFamily="34" charset="0"/>
                        </a:rPr>
                        <a:t>PET-skandering: 1 per bevoordeelde</a:t>
                      </a:r>
                      <a:endParaRPr lang="af-ZA" sz="1050" noProof="0" dirty="0" smtClean="0">
                        <a:latin typeface="Arial" pitchFamily="34" charset="0"/>
                        <a:cs typeface="Arial" pitchFamily="34" charset="0"/>
                      </a:endParaRP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C42C">
                        <a:alpha val="20000"/>
                      </a:srgbClr>
                    </a:solidFill>
                  </a:tcPr>
                </a:tc>
              </a:tr>
              <a:tr h="326064">
                <a:tc>
                  <a:txBody>
                    <a:bodyPr/>
                    <a:lstStyle/>
                    <a:p>
                      <a:pPr>
                        <a:lnSpc>
                          <a:spcPct val="100000"/>
                        </a:lnSpc>
                        <a:spcBef>
                          <a:spcPts val="0"/>
                        </a:spcBef>
                      </a:pPr>
                      <a:r>
                        <a:rPr lang="af-ZA" sz="1050" b="1" noProof="0" dirty="0" smtClean="0">
                          <a:solidFill>
                            <a:schemeClr val="tx1"/>
                          </a:solidFill>
                          <a:latin typeface="Arial"/>
                        </a:rPr>
                        <a:t>Aanvullende dienste</a:t>
                      </a:r>
                      <a:endParaRPr lang="af-ZA" sz="1050" b="1" noProof="0" dirty="0">
                        <a:solidFill>
                          <a:schemeClr val="tx1"/>
                        </a:solidFill>
                        <a:latin typeface="Arial"/>
                      </a:endParaRPr>
                    </a:p>
                  </a:txBody>
                  <a:tcPr marL="91431" marR="91431" marT="45726" marB="45726">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c>
                  <a:txBody>
                    <a:bodyPr/>
                    <a:lstStyle/>
                    <a:p>
                      <a:pPr algn="l">
                        <a:lnSpc>
                          <a:spcPct val="100000"/>
                        </a:lnSpc>
                      </a:pPr>
                      <a:r>
                        <a:rPr lang="af-ZA" sz="1050" noProof="0" dirty="0" smtClean="0">
                          <a:solidFill>
                            <a:schemeClr val="tx1"/>
                          </a:solidFill>
                          <a:latin typeface="Arial"/>
                        </a:rPr>
                        <a:t>Betaal vanuit Mediese Spaarrekening (MSR)</a:t>
                      </a:r>
                    </a:p>
                  </a:txBody>
                  <a:tcPr marL="91431" marR="91431" marT="45726" marB="45726">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C42C">
                        <a:alpha val="20000"/>
                      </a:srgbClr>
                    </a:solidFill>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25106" y="80573"/>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3390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77837" y="-438193"/>
            <a:ext cx="1851660" cy="954107"/>
          </a:xfrm>
          <a:prstGeom prst="rect">
            <a:avLst/>
          </a:prstGeom>
          <a:noFill/>
        </p:spPr>
        <p:txBody>
          <a:bodyPr wrap="square" rtlCol="0">
            <a:spAutoFit/>
          </a:bodyPr>
          <a:lstStyle/>
          <a:p>
            <a:r>
              <a:rPr lang="af-ZA" sz="2800" b="1" dirty="0" smtClean="0">
                <a:solidFill>
                  <a:srgbClr val="004264"/>
                </a:solidFill>
                <a:latin typeface="Arial"/>
                <a:cs typeface="Arial"/>
              </a:rPr>
              <a:t>              Voordele</a:t>
            </a:r>
            <a:endParaRPr lang="af-ZA" b="1" dirty="0">
              <a:solidFill>
                <a:srgbClr val="004264"/>
              </a:solidFill>
              <a:latin typeface="Arial"/>
              <a:cs typeface="Arial"/>
            </a:endParaRPr>
          </a:p>
        </p:txBody>
      </p:sp>
      <p:graphicFrame>
        <p:nvGraphicFramePr>
          <p:cNvPr id="21" name="Table 20"/>
          <p:cNvGraphicFramePr>
            <a:graphicFrameLocks noGrp="1"/>
          </p:cNvGraphicFramePr>
          <p:nvPr>
            <p:extLst>
              <p:ext uri="{D42A27DB-BD31-4B8C-83A1-F6EECF244321}">
                <p14:modId xmlns:p14="http://schemas.microsoft.com/office/powerpoint/2010/main" xmlns="" val="3500967717"/>
              </p:ext>
            </p:extLst>
          </p:nvPr>
        </p:nvGraphicFramePr>
        <p:xfrm>
          <a:off x="647700" y="554706"/>
          <a:ext cx="7421663" cy="3750531"/>
        </p:xfrm>
        <a:graphic>
          <a:graphicData uri="http://schemas.openxmlformats.org/drawingml/2006/table">
            <a:tbl>
              <a:tblPr firstRow="1" bandRow="1">
                <a:tableStyleId>{93296810-A885-4BE3-A3E7-6D5BEEA58F35}</a:tableStyleId>
              </a:tblPr>
              <a:tblGrid>
                <a:gridCol w="4318023"/>
                <a:gridCol w="3103640"/>
              </a:tblGrid>
              <a:tr h="0">
                <a:tc gridSpan="2">
                  <a:txBody>
                    <a:bodyPr/>
                    <a:lstStyle/>
                    <a:p>
                      <a:pPr algn="ctr"/>
                      <a:r>
                        <a:rPr lang="af-ZA" sz="1200" noProof="0" dirty="0" smtClean="0">
                          <a:solidFill>
                            <a:srgbClr val="000000"/>
                          </a:solidFill>
                          <a:latin typeface="Airial"/>
                        </a:rPr>
                        <a:t>Voorkomendesorg</a:t>
                      </a:r>
                      <a:endParaRPr lang="af-ZA" sz="1200" noProof="0" dirty="0">
                        <a:solidFill>
                          <a:srgbClr val="000000"/>
                        </a:solidFill>
                        <a:latin typeface="Airial"/>
                      </a:endParaRPr>
                    </a:p>
                  </a:txBody>
                  <a:tcPr marL="91445" marR="91445" marT="45735" marB="45735">
                    <a:solidFill>
                      <a:srgbClr val="EEC42C"/>
                    </a:solidFill>
                  </a:tcPr>
                </a:tc>
                <a:tc hMerge="1">
                  <a:txBody>
                    <a:bodyPr/>
                    <a:lstStyle/>
                    <a:p>
                      <a:pPr algn="ctr"/>
                      <a:endParaRPr lang="en-ZA" sz="1400" dirty="0">
                        <a:solidFill>
                          <a:schemeClr val="bg1"/>
                        </a:solidFill>
                      </a:endParaRPr>
                    </a:p>
                  </a:txBody>
                  <a:tcPr>
                    <a:solidFill>
                      <a:srgbClr val="152C43"/>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Griepinentings</a:t>
                      </a:r>
                    </a:p>
                  </a:txBody>
                  <a:tcPr>
                    <a:solidFill>
                      <a:srgbClr val="EEC42C">
                        <a:alpha val="20000"/>
                      </a:srgbClr>
                    </a:solidFill>
                  </a:tcPr>
                </a:tc>
                <a:tc>
                  <a:txBody>
                    <a:bodyPr/>
                    <a:lstStyle/>
                    <a:p>
                      <a:pPr algn="ctr"/>
                      <a:r>
                        <a:rPr lang="af-ZA" sz="1200" noProof="0" dirty="0" smtClean="0">
                          <a:latin typeface="Airial"/>
                        </a:rPr>
                        <a:t>1 per bevoordeelde</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Longontstekingsprogram</a:t>
                      </a:r>
                      <a:endParaRPr lang="af-ZA" sz="1200" b="1" noProof="0" dirty="0">
                        <a:solidFill>
                          <a:schemeClr val="tx1">
                            <a:lumMod val="95000"/>
                            <a:lumOff val="5000"/>
                          </a:schemeClr>
                        </a:solidFill>
                        <a:latin typeface="Arial" pitchFamily="34" charset="0"/>
                        <a:cs typeface="Arial" pitchFamily="34" charset="0"/>
                      </a:endParaRPr>
                    </a:p>
                  </a:txBody>
                  <a:tcPr>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Pediatriese immuniserings</a:t>
                      </a:r>
                      <a:endParaRPr lang="af-ZA" sz="1200" b="1" noProof="0" dirty="0">
                        <a:solidFill>
                          <a:schemeClr val="tx1">
                            <a:lumMod val="95000"/>
                            <a:lumOff val="5000"/>
                          </a:schemeClr>
                        </a:solidFill>
                        <a:latin typeface="Arial" pitchFamily="34" charset="0"/>
                        <a:cs typeface="Arial" pitchFamily="34" charset="0"/>
                      </a:endParaRPr>
                    </a:p>
                  </a:txBody>
                  <a:tcPr>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75539">
                <a:tc>
                  <a:txBody>
                    <a:bodyPr/>
                    <a:lstStyle/>
                    <a:p>
                      <a:pPr algn="l">
                        <a:lnSpc>
                          <a:spcPct val="100000"/>
                        </a:lnSpc>
                        <a:spcAft>
                          <a:spcPts val="0"/>
                        </a:spcAft>
                      </a:pPr>
                      <a:r>
                        <a:rPr lang="af-ZA" sz="1200" b="1" noProof="0" dirty="0" smtClean="0">
                          <a:latin typeface="Arial" pitchFamily="34" charset="0"/>
                          <a:cs typeface="Arial" pitchFamily="34" charset="0"/>
                        </a:rPr>
                        <a:t>Rugrehabilitasieprogram (DBC)</a:t>
                      </a:r>
                      <a:endParaRPr lang="af-ZA" sz="1200" b="1" noProof="0" dirty="0">
                        <a:latin typeface="Arial" pitchFamily="34" charset="0"/>
                        <a:cs typeface="Arial" pitchFamily="34" charset="0"/>
                      </a:endParaRPr>
                    </a:p>
                  </a:txBody>
                  <a:tcPr>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Vroulike voorbehoedmiddels</a:t>
                      </a:r>
                      <a:endParaRPr lang="af-ZA" sz="1200" b="1" noProof="0" dirty="0">
                        <a:latin typeface="Arial" pitchFamily="34" charset="0"/>
                        <a:cs typeface="Arial" pitchFamily="34" charset="0"/>
                      </a:endParaRPr>
                    </a:p>
                  </a:txBody>
                  <a:tcPr>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Airial"/>
                        </a:rPr>
                        <a:t>Tot R1 300 per</a:t>
                      </a:r>
                      <a:r>
                        <a:rPr lang="af-ZA" sz="1200" baseline="0" noProof="0" dirty="0" smtClean="0">
                          <a:latin typeface="Airial"/>
                        </a:rPr>
                        <a:t> gesin</a:t>
                      </a:r>
                      <a:endParaRPr lang="af-ZA" sz="1200" noProof="0" dirty="0" smtClean="0">
                        <a:latin typeface="Airial"/>
                      </a:endParaRPr>
                    </a:p>
                  </a:txBody>
                  <a:tcPr marL="91445" marR="91445" marT="45735" marB="45735">
                    <a:solidFill>
                      <a:srgbClr val="EEC42C">
                        <a:alpha val="20000"/>
                      </a:srgbClr>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Voorkomende</a:t>
                      </a:r>
                      <a:r>
                        <a:rPr lang="af-ZA" sz="1200" b="1" baseline="0" noProof="0" dirty="0" smtClean="0">
                          <a:latin typeface="Arial" pitchFamily="34" charset="0"/>
                          <a:cs typeface="Arial" pitchFamily="34" charset="0"/>
                        </a:rPr>
                        <a:t> tandheelkunde</a:t>
                      </a:r>
                      <a:endParaRPr lang="af-ZA" sz="1200" b="1" noProof="0" dirty="0">
                        <a:solidFill>
                          <a:schemeClr val="tx1">
                            <a:lumMod val="95000"/>
                            <a:lumOff val="5000"/>
                          </a:schemeClr>
                        </a:solidFill>
                        <a:latin typeface="Arial" pitchFamily="34" charset="0"/>
                        <a:cs typeface="Arial" pitchFamily="34" charset="0"/>
                      </a:endParaRPr>
                    </a:p>
                  </a:txBody>
                  <a:tcPr>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pPr algn="l">
                        <a:lnSpc>
                          <a:spcPct val="100000"/>
                        </a:lnSpc>
                        <a:spcAft>
                          <a:spcPts val="0"/>
                        </a:spcAft>
                      </a:pPr>
                      <a:r>
                        <a:rPr lang="af-ZA" sz="1200" b="1" noProof="0" dirty="0" smtClean="0">
                          <a:latin typeface="Arial" pitchFamily="34" charset="0"/>
                          <a:cs typeface="Arial" pitchFamily="34" charset="0"/>
                        </a:rPr>
                        <a:t>HIB-titer</a:t>
                      </a:r>
                      <a:endParaRPr lang="af-ZA" sz="1200" b="1" noProof="0" dirty="0">
                        <a:solidFill>
                          <a:schemeClr val="tx1">
                            <a:lumMod val="95000"/>
                            <a:lumOff val="5000"/>
                          </a:schemeClr>
                        </a:solidFill>
                        <a:latin typeface="Arial" pitchFamily="34" charset="0"/>
                        <a:cs typeface="Arial" pitchFamily="34" charset="0"/>
                      </a:endParaRPr>
                    </a:p>
                  </a:txBody>
                  <a:tcPr>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af-ZA" sz="1200" b="1" noProof="0" dirty="0" smtClean="0">
                          <a:latin typeface="Airial"/>
                        </a:rPr>
                        <a:t>Mammogram</a:t>
                      </a:r>
                      <a:endParaRPr lang="af-ZA" sz="1200" b="1" noProof="0"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af-ZA" sz="1200" b="1" noProof="0" dirty="0" smtClean="0">
                          <a:latin typeface="Airial"/>
                        </a:rPr>
                        <a:t>Papsmeer</a:t>
                      </a:r>
                      <a:endParaRPr lang="af-ZA" sz="1200" b="1" noProof="0"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66765">
                <a:tc>
                  <a:txBody>
                    <a:bodyPr/>
                    <a:lstStyle/>
                    <a:p>
                      <a:r>
                        <a:rPr lang="af-ZA" sz="1200" b="1" noProof="0" dirty="0" smtClean="0">
                          <a:solidFill>
                            <a:schemeClr val="tx1">
                              <a:lumMod val="95000"/>
                              <a:lumOff val="5000"/>
                            </a:schemeClr>
                          </a:solidFill>
                          <a:latin typeface="Airial"/>
                        </a:rPr>
                        <a:t>Prostaatsifting (PSA)</a:t>
                      </a:r>
                      <a:endParaRPr lang="af-ZA" sz="1200" b="1" noProof="0"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249637">
                <a:tc>
                  <a:txBody>
                    <a:bodyPr/>
                    <a:lstStyle/>
                    <a:p>
                      <a:r>
                        <a:rPr lang="af-ZA" sz="1200" b="1" noProof="0" dirty="0" smtClean="0">
                          <a:solidFill>
                            <a:schemeClr val="tx1">
                              <a:lumMod val="95000"/>
                              <a:lumOff val="5000"/>
                            </a:schemeClr>
                          </a:solidFill>
                          <a:latin typeface="Airial"/>
                        </a:rPr>
                        <a:t>Beendigtheidsmeting</a:t>
                      </a:r>
                      <a:endParaRPr lang="af-ZA" sz="1200" b="1" noProof="0" dirty="0">
                        <a:solidFill>
                          <a:schemeClr val="tx1">
                            <a:lumMod val="95000"/>
                            <a:lumOff val="5000"/>
                          </a:schemeClr>
                        </a:solidFill>
                        <a:latin typeface="Airial"/>
                      </a:endParaRPr>
                    </a:p>
                  </a:txBody>
                  <a:tcPr marL="91445" marR="91445" marT="45735" marB="45735">
                    <a:solidFill>
                      <a:srgbClr val="EEC42C">
                        <a:alpha val="20000"/>
                      </a:srgbClr>
                    </a:solidFill>
                  </a:tcPr>
                </a:tc>
                <a:tc>
                  <a:txBody>
                    <a:bodyPr/>
                    <a:lstStyle/>
                    <a:p>
                      <a:pPr algn="ctr"/>
                      <a:r>
                        <a:rPr lang="af-ZA" sz="1200" noProof="0" dirty="0" smtClean="0">
                          <a:latin typeface="Airial"/>
                        </a:rPr>
                        <a:t>Protokol geld</a:t>
                      </a:r>
                      <a:endParaRPr lang="af-ZA" sz="1200" noProof="0" dirty="0">
                        <a:solidFill>
                          <a:schemeClr val="tx1">
                            <a:lumMod val="95000"/>
                            <a:lumOff val="5000"/>
                          </a:schemeClr>
                        </a:solidFill>
                        <a:latin typeface="Airial"/>
                      </a:endParaRPr>
                    </a:p>
                  </a:txBody>
                  <a:tcPr marL="91445" marR="91445" marT="45735" marB="45735">
                    <a:solidFill>
                      <a:srgbClr val="EEC42C">
                        <a:alpha val="20000"/>
                      </a:srgbClr>
                    </a:solidFill>
                  </a:tcPr>
                </a:tc>
              </a:tr>
              <a:tr h="448985">
                <a:tc>
                  <a:txBody>
                    <a:bodyPr/>
                    <a:lstStyle/>
                    <a:p>
                      <a:pPr algn="l"/>
                      <a:r>
                        <a:rPr lang="af-ZA" sz="1200" b="1" i="0" u="none" strike="noStrike" baseline="0" noProof="0" dirty="0" smtClean="0">
                          <a:latin typeface="Arial" pitchFamily="34" charset="0"/>
                          <a:cs typeface="Arial" pitchFamily="34" charset="0"/>
                        </a:rPr>
                        <a:t>Biometriese siftings: Glukose, cholesterol, bloeddrukmeting en liggaamsmassa-indeksberekening</a:t>
                      </a:r>
                      <a:endParaRPr lang="af-ZA" sz="1200" b="1" noProof="0" dirty="0">
                        <a:latin typeface="Arial" pitchFamily="34" charset="0"/>
                        <a:cs typeface="Arial" pitchFamily="34" charset="0"/>
                      </a:endParaRPr>
                    </a:p>
                  </a:txBody>
                  <a:tcPr marL="91445" marR="91445" marT="45691" marB="45691">
                    <a:solidFill>
                      <a:srgbClr val="EEC42C">
                        <a:alpha val="2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a:t>
                      </a:r>
                      <a:br>
                        <a:rPr lang="af-ZA" sz="1200" noProof="0" dirty="0" smtClean="0">
                          <a:latin typeface=""/>
                        </a:rPr>
                      </a:br>
                      <a:r>
                        <a:rPr lang="af-ZA" sz="1200" baseline="0" noProof="0" dirty="0" smtClean="0">
                          <a:latin typeface=""/>
                        </a:rPr>
                        <a:t>Dis-Chem apteke</a:t>
                      </a:r>
                      <a:endParaRPr lang="af-ZA" sz="1200" noProof="0" dirty="0" smtClean="0">
                        <a:latin typeface=""/>
                      </a:endParaRPr>
                    </a:p>
                  </a:txBody>
                  <a:tcPr marL="91445" marR="91445" marT="45691" marB="45691">
                    <a:solidFill>
                      <a:srgbClr val="EEC42C">
                        <a:alpha val="20000"/>
                      </a:srgb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94769386"/>
              </p:ext>
            </p:extLst>
          </p:nvPr>
        </p:nvGraphicFramePr>
        <p:xfrm>
          <a:off x="647700" y="4641888"/>
          <a:ext cx="7426528" cy="1371830"/>
        </p:xfrm>
        <a:graphic>
          <a:graphicData uri="http://schemas.openxmlformats.org/drawingml/2006/table">
            <a:tbl>
              <a:tblPr firstRow="1" bandRow="1">
                <a:tableStyleId>{93296810-A885-4BE3-A3E7-6D5BEEA58F35}</a:tableStyleId>
              </a:tblPr>
              <a:tblGrid>
                <a:gridCol w="2735791"/>
                <a:gridCol w="2019324"/>
                <a:gridCol w="2671413"/>
              </a:tblGrid>
              <a:tr h="224241">
                <a:tc gridSpan="3">
                  <a:txBody>
                    <a:bodyPr/>
                    <a:lstStyle/>
                    <a:p>
                      <a:pPr algn="ctr"/>
                      <a:r>
                        <a:rPr lang="af-ZA" sz="1200" noProof="0" dirty="0" smtClean="0">
                          <a:solidFill>
                            <a:schemeClr val="tx1"/>
                          </a:solidFill>
                          <a:latin typeface="Arial"/>
                        </a:rPr>
                        <a:t>Bydraes</a:t>
                      </a:r>
                      <a:endParaRPr lang="af-ZA" sz="1200" noProof="0" dirty="0">
                        <a:solidFill>
                          <a:schemeClr val="tx1"/>
                        </a:solidFill>
                        <a:latin typeface="Arial"/>
                      </a:endParaRPr>
                    </a:p>
                  </a:txBody>
                  <a:tcPr marL="91445" marR="91445" marT="45743" marB="45743">
                    <a:solidFill>
                      <a:srgbClr val="EEC42C"/>
                    </a:solidFill>
                  </a:tcPr>
                </a:tc>
                <a:tc hMerge="1">
                  <a:txBody>
                    <a:bodyPr/>
                    <a:lstStyle/>
                    <a:p>
                      <a:endParaRPr lang="en-ZA"/>
                    </a:p>
                  </a:txBody>
                  <a:tcPr/>
                </a:tc>
                <a:tc hMerge="1">
                  <a:txBody>
                    <a:bodyPr/>
                    <a:lstStyle/>
                    <a:p>
                      <a:pPr algn="ctr"/>
                      <a:endParaRPr lang="en-ZA" sz="1400" dirty="0">
                        <a:solidFill>
                          <a:schemeClr val="bg1"/>
                        </a:solidFill>
                      </a:endParaRPr>
                    </a:p>
                  </a:txBody>
                  <a:tcPr>
                    <a:solidFill>
                      <a:srgbClr val="152C43"/>
                    </a:solidFill>
                  </a:tcPr>
                </a:tc>
              </a:tr>
              <a:tr h="269176">
                <a:tc>
                  <a:txBody>
                    <a:bodyPr/>
                    <a:lstStyle/>
                    <a:p>
                      <a:endParaRPr lang="af-ZA" sz="1200" noProof="0" smtClean="0">
                        <a:solidFill>
                          <a:schemeClr val="tx1"/>
                        </a:solidFill>
                        <a:latin typeface="Arial"/>
                      </a:endParaRPr>
                    </a:p>
                  </a:txBody>
                  <a:tcPr marL="91445" marR="91445" marT="45743" marB="45743">
                    <a:solidFill>
                      <a:srgbClr val="EEC42C">
                        <a:alpha val="20000"/>
                      </a:srgbClr>
                    </a:solidFill>
                  </a:tcPr>
                </a:tc>
                <a:tc>
                  <a:txBody>
                    <a:bodyPr/>
                    <a:lstStyle/>
                    <a:p>
                      <a:pPr algn="ctr"/>
                      <a:r>
                        <a:rPr lang="af-ZA" sz="1200" b="1" noProof="0" dirty="0" smtClean="0">
                          <a:solidFill>
                            <a:schemeClr val="tx1"/>
                          </a:solidFill>
                          <a:latin typeface="Arial"/>
                        </a:rPr>
                        <a:t>&lt;R98</a:t>
                      </a:r>
                      <a:r>
                        <a:rPr lang="af-ZA" sz="1200" b="1" baseline="0" noProof="0" dirty="0" smtClean="0">
                          <a:solidFill>
                            <a:schemeClr val="tx1"/>
                          </a:solidFill>
                          <a:latin typeface="Arial"/>
                        </a:rPr>
                        <a:t> 500</a:t>
                      </a:r>
                      <a:endParaRPr lang="af-ZA" sz="1200" b="1" noProof="0" dirty="0">
                        <a:solidFill>
                          <a:schemeClr val="tx1"/>
                        </a:solidFill>
                        <a:latin typeface="Arial"/>
                      </a:endParaRPr>
                    </a:p>
                  </a:txBody>
                  <a:tcPr marL="91445" marR="91445" marT="45743" marB="45743">
                    <a:solidFill>
                      <a:srgbClr val="EEC42C">
                        <a:alpha val="20000"/>
                      </a:srgbClr>
                    </a:solidFill>
                  </a:tcPr>
                </a:tc>
                <a:tc>
                  <a:txBody>
                    <a:bodyPr/>
                    <a:lstStyle/>
                    <a:p>
                      <a:pPr algn="ctr"/>
                      <a:r>
                        <a:rPr lang="af-ZA" sz="1200" b="1" noProof="0" dirty="0" smtClean="0">
                          <a:solidFill>
                            <a:schemeClr val="tx1"/>
                          </a:solidFill>
                          <a:latin typeface="Arial"/>
                        </a:rPr>
                        <a:t>&gt;R98 501</a:t>
                      </a:r>
                      <a:endParaRPr lang="af-ZA" sz="1200" b="1" noProof="0" dirty="0">
                        <a:solidFill>
                          <a:schemeClr val="tx1"/>
                        </a:solidFill>
                        <a:latin typeface="Arial"/>
                      </a:endParaRPr>
                    </a:p>
                  </a:txBody>
                  <a:tcPr marL="91445" marR="91445" marT="45743" marB="45743">
                    <a:solidFill>
                      <a:srgbClr val="EEC42C">
                        <a:alpha val="20000"/>
                      </a:srgbClr>
                    </a:solidFill>
                  </a:tcPr>
                </a:tc>
              </a:tr>
              <a:tr h="224241">
                <a:tc>
                  <a:txBody>
                    <a:bodyPr/>
                    <a:lstStyle/>
                    <a:p>
                      <a:r>
                        <a:rPr lang="af-ZA" sz="1200" b="1" noProof="0" dirty="0" smtClean="0">
                          <a:solidFill>
                            <a:schemeClr val="tx1"/>
                          </a:solidFill>
                          <a:latin typeface="Arial"/>
                        </a:rPr>
                        <a:t>Hooflid</a:t>
                      </a:r>
                    </a:p>
                  </a:txBody>
                  <a:tcPr marL="91445" marR="91445" marT="45743" marB="45743">
                    <a:solidFill>
                      <a:srgbClr val="EEC42C">
                        <a:alpha val="20000"/>
                      </a:srgbClr>
                    </a:solidFill>
                  </a:tcPr>
                </a:tc>
                <a:tc>
                  <a:txBody>
                    <a:bodyPr/>
                    <a:lstStyle/>
                    <a:p>
                      <a:pPr algn="ctr"/>
                      <a:r>
                        <a:rPr lang="af-ZA" sz="1200" noProof="0" smtClean="0">
                          <a:solidFill>
                            <a:schemeClr val="tx1"/>
                          </a:solidFill>
                          <a:latin typeface="Arial"/>
                        </a:rPr>
                        <a:t>R2 892</a:t>
                      </a:r>
                      <a:endParaRPr lang="af-ZA" sz="1200" noProof="0">
                        <a:solidFill>
                          <a:schemeClr val="tx1"/>
                        </a:solidFill>
                        <a:latin typeface="Arial"/>
                      </a:endParaRPr>
                    </a:p>
                  </a:txBody>
                  <a:tcPr marL="91445" marR="91445" marT="45743" marB="45743">
                    <a:solidFill>
                      <a:srgbClr val="EEC42C">
                        <a:alpha val="20000"/>
                      </a:srgbClr>
                    </a:solidFill>
                  </a:tcPr>
                </a:tc>
                <a:tc>
                  <a:txBody>
                    <a:bodyPr/>
                    <a:lstStyle/>
                    <a:p>
                      <a:pPr algn="ctr"/>
                      <a:r>
                        <a:rPr lang="af-ZA" sz="1200" noProof="0" smtClean="0">
                          <a:solidFill>
                            <a:schemeClr val="tx1"/>
                          </a:solidFill>
                          <a:latin typeface="Arial"/>
                        </a:rPr>
                        <a:t>R3 473</a:t>
                      </a:r>
                      <a:endParaRPr lang="af-ZA" sz="1200" noProof="0">
                        <a:solidFill>
                          <a:schemeClr val="tx1"/>
                        </a:solidFill>
                        <a:latin typeface="Arial"/>
                      </a:endParaRPr>
                    </a:p>
                  </a:txBody>
                  <a:tcPr marL="91445" marR="91445" marT="45743" marB="45743">
                    <a:solidFill>
                      <a:srgbClr val="EEC42C">
                        <a:alpha val="20000"/>
                      </a:srgbClr>
                    </a:solidFill>
                  </a:tcPr>
                </a:tc>
              </a:tr>
              <a:tr h="224241">
                <a:tc>
                  <a:txBody>
                    <a:bodyPr/>
                    <a:lstStyle/>
                    <a:p>
                      <a:r>
                        <a:rPr lang="af-ZA" sz="1200" b="1" noProof="0" dirty="0" smtClean="0">
                          <a:solidFill>
                            <a:schemeClr val="tx1"/>
                          </a:solidFill>
                          <a:latin typeface="Arial"/>
                        </a:rPr>
                        <a:t>Volwasse afhanklike</a:t>
                      </a:r>
                      <a:endParaRPr lang="af-ZA" sz="1200" b="1" noProof="0" dirty="0">
                        <a:solidFill>
                          <a:schemeClr val="tx1"/>
                        </a:solidFill>
                        <a:latin typeface="Arial"/>
                      </a:endParaRPr>
                    </a:p>
                  </a:txBody>
                  <a:tcPr marL="91445" marR="91445" marT="45743" marB="45743">
                    <a:solidFill>
                      <a:srgbClr val="EEC42C">
                        <a:alpha val="20000"/>
                      </a:srgbClr>
                    </a:solidFill>
                  </a:tcPr>
                </a:tc>
                <a:tc>
                  <a:txBody>
                    <a:bodyPr/>
                    <a:lstStyle/>
                    <a:p>
                      <a:pPr algn="ctr"/>
                      <a:r>
                        <a:rPr lang="af-ZA" sz="1200" noProof="0" smtClean="0">
                          <a:solidFill>
                            <a:schemeClr val="tx1"/>
                          </a:solidFill>
                          <a:latin typeface="Arial"/>
                        </a:rPr>
                        <a:t>R2 315</a:t>
                      </a:r>
                      <a:endParaRPr lang="af-ZA" sz="1200" noProof="0">
                        <a:solidFill>
                          <a:schemeClr val="tx1"/>
                        </a:solidFill>
                        <a:latin typeface="Arial"/>
                      </a:endParaRPr>
                    </a:p>
                  </a:txBody>
                  <a:tcPr marL="91445" marR="91445" marT="45743" marB="45743">
                    <a:solidFill>
                      <a:srgbClr val="EEC42C">
                        <a:alpha val="20000"/>
                      </a:srgbClr>
                    </a:solidFill>
                  </a:tcPr>
                </a:tc>
                <a:tc>
                  <a:txBody>
                    <a:bodyPr/>
                    <a:lstStyle/>
                    <a:p>
                      <a:pPr algn="ctr"/>
                      <a:r>
                        <a:rPr lang="af-ZA" sz="1200" noProof="0" smtClean="0">
                          <a:solidFill>
                            <a:schemeClr val="tx1"/>
                          </a:solidFill>
                          <a:latin typeface="Arial"/>
                        </a:rPr>
                        <a:t>R2 776</a:t>
                      </a:r>
                      <a:endParaRPr lang="af-ZA" sz="1200" noProof="0">
                        <a:solidFill>
                          <a:schemeClr val="tx1"/>
                        </a:solidFill>
                        <a:latin typeface="Arial"/>
                      </a:endParaRPr>
                    </a:p>
                  </a:txBody>
                  <a:tcPr marL="91445" marR="91445" marT="45743" marB="45743">
                    <a:solidFill>
                      <a:srgbClr val="EEC42C">
                        <a:alpha val="20000"/>
                      </a:srgbClr>
                    </a:solidFill>
                  </a:tcPr>
                </a:tc>
              </a:tr>
              <a:tr h="224241">
                <a:tc>
                  <a:txBody>
                    <a:bodyPr/>
                    <a:lstStyle/>
                    <a:p>
                      <a:r>
                        <a:rPr lang="af-ZA" sz="1200" b="1" noProof="0" dirty="0" smtClean="0">
                          <a:solidFill>
                            <a:schemeClr val="tx1"/>
                          </a:solidFill>
                          <a:latin typeface="Arial"/>
                        </a:rPr>
                        <a:t>Kinderafhanklike</a:t>
                      </a:r>
                      <a:endParaRPr lang="af-ZA" sz="1200" b="1" noProof="0" dirty="0">
                        <a:solidFill>
                          <a:schemeClr val="tx1"/>
                        </a:solidFill>
                        <a:latin typeface="Arial"/>
                      </a:endParaRP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smtClean="0">
                          <a:solidFill>
                            <a:schemeClr val="tx1"/>
                          </a:solidFill>
                          <a:latin typeface="Arial"/>
                        </a:rPr>
                        <a:t>R536</a:t>
                      </a:r>
                    </a:p>
                  </a:txBody>
                  <a:tcPr marL="91445" marR="91445" marT="45743" marB="45743">
                    <a:solidFill>
                      <a:srgbClr val="EEC42C">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solidFill>
                            <a:schemeClr val="tx1"/>
                          </a:solidFill>
                          <a:latin typeface="Arial"/>
                        </a:rPr>
                        <a:t>R582</a:t>
                      </a:r>
                    </a:p>
                  </a:txBody>
                  <a:tcPr marL="91445" marR="91445" marT="45743" marB="45743">
                    <a:solidFill>
                      <a:srgbClr val="EEC42C">
                        <a:alpha val="20000"/>
                      </a:srgbClr>
                    </a:solidFill>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74228" y="80574"/>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22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828250536"/>
              </p:ext>
            </p:extLst>
          </p:nvPr>
        </p:nvGraphicFramePr>
        <p:xfrm>
          <a:off x="560717" y="1229360"/>
          <a:ext cx="7623163" cy="370840"/>
        </p:xfrm>
        <a:graphic>
          <a:graphicData uri="http://schemas.openxmlformats.org/drawingml/2006/table">
            <a:tbl>
              <a:tblPr firstRow="1" bandRow="1">
                <a:tableStyleId>{5C22544A-7EE6-4342-B048-85BDC9FD1C3A}</a:tableStyleId>
              </a:tblPr>
              <a:tblGrid>
                <a:gridCol w="7623163"/>
              </a:tblGrid>
              <a:tr h="370840">
                <a:tc>
                  <a:txBody>
                    <a:bodyPr/>
                    <a:lstStyle/>
                    <a:p>
                      <a:pPr algn="ctr"/>
                      <a:r>
                        <a:rPr lang="af-ZA" sz="1600" noProof="0" dirty="0" smtClean="0">
                          <a:solidFill>
                            <a:schemeClr val="bg1"/>
                          </a:solidFill>
                          <a:latin typeface="Arial" pitchFamily="34" charset="0"/>
                          <a:cs typeface="Arial" pitchFamily="34" charset="0"/>
                        </a:rPr>
                        <a:t>Operasionele prestasie-aanwysers</a:t>
                      </a:r>
                      <a:endParaRPr lang="af-ZA" sz="16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575111464"/>
              </p:ext>
            </p:extLst>
          </p:nvPr>
        </p:nvGraphicFramePr>
        <p:xfrm>
          <a:off x="560716" y="2561071"/>
          <a:ext cx="7623165" cy="2011680"/>
        </p:xfrm>
        <a:graphic>
          <a:graphicData uri="http://schemas.openxmlformats.org/drawingml/2006/table">
            <a:tbl>
              <a:tblPr firstRow="1" bandRow="1">
                <a:tableStyleId>{5C22544A-7EE6-4342-B048-85BDC9FD1C3A}</a:tableStyleId>
              </a:tblPr>
              <a:tblGrid>
                <a:gridCol w="1754385"/>
                <a:gridCol w="1281364"/>
                <a:gridCol w="1520690"/>
                <a:gridCol w="1546036"/>
                <a:gridCol w="1520690"/>
              </a:tblGrid>
              <a:tr h="436880">
                <a:tc>
                  <a:txBody>
                    <a:bodyPr/>
                    <a:lstStyle/>
                    <a:p>
                      <a:r>
                        <a:rPr lang="af-ZA" sz="1200" b="1" noProof="0" dirty="0" smtClean="0">
                          <a:solidFill>
                            <a:schemeClr val="bg1"/>
                          </a:solidFill>
                          <a:latin typeface="Arial" pitchFamily="34" charset="0"/>
                          <a:cs typeface="Arial" pitchFamily="34" charset="0"/>
                        </a:rPr>
                        <a:t>Diensvlakke: Oproepsentrum</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80%</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41%</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87%</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 112%</a:t>
                      </a:r>
                      <a:endParaRPr lang="af-ZA" sz="1200" b="0"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200" b="1" noProof="0" dirty="0" smtClean="0">
                          <a:solidFill>
                            <a:schemeClr val="bg1"/>
                          </a:solidFill>
                          <a:latin typeface="Arial" pitchFamily="34" charset="0"/>
                          <a:cs typeface="Arial" pitchFamily="34" charset="0"/>
                        </a:rPr>
                        <a:t>Oproepsentrum </a:t>
                      </a:r>
                      <a:r>
                        <a:rPr lang="af-ZA" sz="1200" b="1" baseline="0" noProof="0" dirty="0" smtClean="0">
                          <a:solidFill>
                            <a:schemeClr val="bg1"/>
                          </a:solidFill>
                          <a:latin typeface="Arial" pitchFamily="34" charset="0"/>
                          <a:cs typeface="Arial" pitchFamily="34" charset="0"/>
                        </a:rPr>
                        <a:t> </a:t>
                      </a:r>
                      <a:r>
                        <a:rPr lang="af-ZA" sz="1200" b="1" baseline="0" noProof="0" dirty="0" smtClean="0">
                          <a:solidFill>
                            <a:schemeClr val="bg1"/>
                          </a:solidFill>
                          <a:latin typeface="Arial"/>
                          <a:cs typeface="Arial"/>
                        </a:rPr>
                        <a:t>̶</a:t>
                      </a:r>
                      <a:r>
                        <a:rPr lang="af-ZA" sz="1200" b="1" noProof="0" dirty="0" smtClean="0">
                          <a:solidFill>
                            <a:schemeClr val="bg1"/>
                          </a:solidFill>
                          <a:latin typeface="Arial" pitchFamily="34" charset="0"/>
                          <a:cs typeface="Arial" pitchFamily="34" charset="0"/>
                        </a:rPr>
                        <a:t> Gemiddelde antwoordtyd</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&lt;20 sek</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118 sek</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16 sek</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 95%</a:t>
                      </a:r>
                      <a:endParaRPr lang="af-ZA" sz="1200" b="0"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200" b="1" noProof="0" dirty="0" smtClean="0">
                          <a:solidFill>
                            <a:schemeClr val="bg1"/>
                          </a:solidFill>
                          <a:latin typeface="Arial" pitchFamily="34" charset="0"/>
                          <a:cs typeface="Arial" pitchFamily="34" charset="0"/>
                        </a:rPr>
                        <a:t>Oproepsentrum </a:t>
                      </a:r>
                      <a:r>
                        <a:rPr lang="af-ZA" sz="1200" b="1" baseline="0" noProof="0" dirty="0" smtClean="0">
                          <a:solidFill>
                            <a:schemeClr val="bg1"/>
                          </a:solidFill>
                          <a:latin typeface="Arial" pitchFamily="34" charset="0"/>
                          <a:cs typeface="Arial" pitchFamily="34" charset="0"/>
                        </a:rPr>
                        <a:t> </a:t>
                      </a:r>
                      <a:r>
                        <a:rPr lang="af-ZA" sz="1200" b="1" baseline="0" noProof="0" dirty="0" smtClean="0">
                          <a:solidFill>
                            <a:schemeClr val="bg1"/>
                          </a:solidFill>
                          <a:latin typeface="Arial"/>
                          <a:cs typeface="Arial"/>
                        </a:rPr>
                        <a:t>̶</a:t>
                      </a:r>
                      <a:r>
                        <a:rPr lang="af-ZA" sz="1200" b="1" noProof="0" dirty="0" smtClean="0">
                          <a:solidFill>
                            <a:schemeClr val="bg1"/>
                          </a:solidFill>
                          <a:latin typeface="Arial" pitchFamily="34" charset="0"/>
                          <a:cs typeface="Arial" pitchFamily="34" charset="0"/>
                        </a:rPr>
                        <a:t> Neersitkoers</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smtClean="0">
                          <a:solidFill>
                            <a:schemeClr val="bg1"/>
                          </a:solidFill>
                          <a:latin typeface="Arial" pitchFamily="34" charset="0"/>
                          <a:cs typeface="Arial" pitchFamily="34" charset="0"/>
                        </a:rPr>
                        <a:t>&lt;7%</a:t>
                      </a:r>
                      <a:endParaRPr lang="af-ZA" sz="12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smtClean="0">
                          <a:solidFill>
                            <a:schemeClr val="bg1"/>
                          </a:solidFill>
                          <a:latin typeface="Arial" pitchFamily="34" charset="0"/>
                          <a:cs typeface="Arial" pitchFamily="34" charset="0"/>
                        </a:rPr>
                        <a:t>44%</a:t>
                      </a:r>
                      <a:endParaRPr lang="af-ZA" sz="1200" b="0" noProof="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3%</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 93%</a:t>
                      </a:r>
                      <a:endParaRPr lang="af-ZA" sz="1200" b="0"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200" b="1" noProof="0" dirty="0" smtClean="0">
                          <a:solidFill>
                            <a:schemeClr val="bg1"/>
                          </a:solidFill>
                          <a:latin typeface="Arial" pitchFamily="34" charset="0"/>
                          <a:cs typeface="Arial" pitchFamily="34" charset="0"/>
                        </a:rPr>
                        <a:t>Agterkantoor</a:t>
                      </a:r>
                      <a:r>
                        <a:rPr lang="af-ZA" sz="1200" b="1" baseline="0" noProof="0" dirty="0" smtClean="0">
                          <a:solidFill>
                            <a:schemeClr val="bg1"/>
                          </a:solidFill>
                          <a:latin typeface="Arial" pitchFamily="34" charset="0"/>
                          <a:cs typeface="Arial" pitchFamily="34" charset="0"/>
                        </a:rPr>
                        <a:t>-kommunikasie</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&lt;72  uur</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0" noProof="0" dirty="0" smtClean="0">
                          <a:solidFill>
                            <a:schemeClr val="bg1"/>
                          </a:solidFill>
                          <a:latin typeface="Arial" pitchFamily="34" charset="0"/>
                          <a:cs typeface="Arial" pitchFamily="34" charset="0"/>
                        </a:rPr>
                        <a:t>120  uur +</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72  uur</a:t>
                      </a:r>
                      <a:endParaRPr lang="af-ZA" sz="12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b="0" noProof="0" dirty="0" smtClean="0">
                          <a:solidFill>
                            <a:schemeClr val="bg1"/>
                          </a:solidFill>
                          <a:latin typeface="Arial" pitchFamily="34" charset="0"/>
                          <a:cs typeface="Arial" pitchFamily="34" charset="0"/>
                        </a:rPr>
                        <a:t>↑ 100%</a:t>
                      </a:r>
                      <a:endParaRPr lang="af-ZA" sz="120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718427120"/>
              </p:ext>
            </p:extLst>
          </p:nvPr>
        </p:nvGraphicFramePr>
        <p:xfrm>
          <a:off x="560717" y="1753300"/>
          <a:ext cx="7623165" cy="453005"/>
        </p:xfrm>
        <a:graphic>
          <a:graphicData uri="http://schemas.openxmlformats.org/drawingml/2006/table">
            <a:tbl>
              <a:tblPr firstRow="1" bandRow="1">
                <a:tableStyleId>{5C22544A-7EE6-4342-B048-85BDC9FD1C3A}</a:tableStyleId>
              </a:tblPr>
              <a:tblGrid>
                <a:gridCol w="1762544"/>
                <a:gridCol w="1286722"/>
                <a:gridCol w="1524633"/>
                <a:gridCol w="1524633"/>
                <a:gridCol w="1524633"/>
              </a:tblGrid>
              <a:tr h="453005">
                <a:tc>
                  <a:txBody>
                    <a:bodyPr/>
                    <a:lstStyle/>
                    <a:p>
                      <a:pPr algn="ctr"/>
                      <a:r>
                        <a:rPr lang="af-ZA" sz="1100" noProof="0" dirty="0" smtClean="0">
                          <a:solidFill>
                            <a:schemeClr val="bg1"/>
                          </a:solidFill>
                          <a:latin typeface="Arial" pitchFamily="34" charset="0"/>
                          <a:cs typeface="Arial" pitchFamily="34" charset="0"/>
                        </a:rPr>
                        <a:t>Kernprestasie-areabeskrywings</a:t>
                      </a:r>
                      <a:endParaRPr lang="af-ZA" sz="11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dirty="0" smtClean="0">
                          <a:solidFill>
                            <a:schemeClr val="bg1"/>
                          </a:solidFill>
                          <a:latin typeface="Arial" pitchFamily="34" charset="0"/>
                          <a:cs typeface="Arial" pitchFamily="34" charset="0"/>
                        </a:rPr>
                        <a:t>Doelwit</a:t>
                      </a:r>
                      <a:endParaRPr lang="af-ZA" sz="11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dirty="0" smtClean="0">
                          <a:solidFill>
                            <a:schemeClr val="bg1"/>
                          </a:solidFill>
                          <a:latin typeface="Arial" pitchFamily="34" charset="0"/>
                          <a:cs typeface="Arial" pitchFamily="34" charset="0"/>
                        </a:rPr>
                        <a:t>Okt - Des 2011:</a:t>
                      </a:r>
                      <a:r>
                        <a:rPr lang="af-ZA" sz="1100" baseline="0" noProof="0" dirty="0" smtClean="0">
                          <a:solidFill>
                            <a:schemeClr val="bg1"/>
                          </a:solidFill>
                          <a:latin typeface="Arial" pitchFamily="34" charset="0"/>
                          <a:cs typeface="Arial" pitchFamily="34" charset="0"/>
                        </a:rPr>
                        <a:t> </a:t>
                      </a:r>
                      <a:r>
                        <a:rPr lang="af-ZA" sz="1100" noProof="0" dirty="0" smtClean="0">
                          <a:solidFill>
                            <a:schemeClr val="bg1"/>
                          </a:solidFill>
                          <a:latin typeface="Arial" pitchFamily="34" charset="0"/>
                          <a:cs typeface="Arial" pitchFamily="34" charset="0"/>
                        </a:rPr>
                        <a:t>Prestasie</a:t>
                      </a:r>
                      <a:endParaRPr lang="af-ZA" sz="11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dirty="0" smtClean="0">
                          <a:solidFill>
                            <a:schemeClr val="bg1"/>
                          </a:solidFill>
                          <a:latin typeface="Arial" pitchFamily="34" charset="0"/>
                          <a:cs typeface="Arial" pitchFamily="34" charset="0"/>
                        </a:rPr>
                        <a:t>Maart - Jun</a:t>
                      </a:r>
                      <a:r>
                        <a:rPr lang="af-ZA" sz="1100" baseline="0" noProof="0" dirty="0" smtClean="0">
                          <a:solidFill>
                            <a:schemeClr val="bg1"/>
                          </a:solidFill>
                          <a:latin typeface="Arial" pitchFamily="34" charset="0"/>
                          <a:cs typeface="Arial" pitchFamily="34" charset="0"/>
                        </a:rPr>
                        <a:t> 2012: Prestasie</a:t>
                      </a:r>
                      <a:endParaRPr lang="af-ZA" sz="11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dirty="0" smtClean="0">
                          <a:solidFill>
                            <a:schemeClr val="bg1"/>
                          </a:solidFill>
                          <a:latin typeface="Arial" pitchFamily="34" charset="0"/>
                          <a:cs typeface="Arial" pitchFamily="34" charset="0"/>
                        </a:rPr>
                        <a:t>%-variansie</a:t>
                      </a:r>
                      <a:endParaRPr lang="af-ZA" sz="1100" noProof="0" dirty="0">
                        <a:solidFill>
                          <a:schemeClr val="bg1"/>
                        </a:solidFill>
                        <a:latin typeface="Arial" pitchFamily="34" charset="0"/>
                        <a:cs typeface="Arial" pitchFamily="34" charset="0"/>
                      </a:endParaRPr>
                    </a:p>
                  </a:txBody>
                  <a:tcPr>
                    <a:solidFill>
                      <a:schemeClr val="tx2"/>
                    </a:solidFill>
                  </a:tcPr>
                </a:tc>
              </a:tr>
            </a:tbl>
          </a:graphicData>
        </a:graphic>
      </p:graphicFrame>
      <p:sp>
        <p:nvSpPr>
          <p:cNvPr id="4" name="TextBox 3"/>
          <p:cNvSpPr txBox="1"/>
          <p:nvPr/>
        </p:nvSpPr>
        <p:spPr>
          <a:xfrm>
            <a:off x="3909268" y="2253294"/>
            <a:ext cx="1635853" cy="307777"/>
          </a:xfrm>
          <a:prstGeom prst="rect">
            <a:avLst/>
          </a:prstGeom>
          <a:noFill/>
        </p:spPr>
        <p:txBody>
          <a:bodyPr wrap="square" rtlCol="0">
            <a:spAutoFit/>
          </a:bodyPr>
          <a:lstStyle/>
          <a:p>
            <a:pPr algn="ctr"/>
            <a:r>
              <a:rPr lang="af-ZA" sz="1400" b="1" smtClean="0">
                <a:solidFill>
                  <a:srgbClr val="004264"/>
                </a:solidFill>
                <a:latin typeface="Arial" pitchFamily="34" charset="0"/>
                <a:cs typeface="Arial" pitchFamily="34" charset="0"/>
              </a:rPr>
              <a:t>Kliëntediens</a:t>
            </a:r>
            <a:endParaRPr lang="af-ZA" sz="1400" b="1">
              <a:solidFill>
                <a:srgbClr val="004264"/>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2345530540"/>
              </p:ext>
            </p:extLst>
          </p:nvPr>
        </p:nvGraphicFramePr>
        <p:xfrm>
          <a:off x="560716" y="4806887"/>
          <a:ext cx="7623166" cy="1457960"/>
        </p:xfrm>
        <a:graphic>
          <a:graphicData uri="http://schemas.openxmlformats.org/drawingml/2006/table">
            <a:tbl>
              <a:tblPr firstRow="1" bandRow="1">
                <a:tableStyleId>{5C22544A-7EE6-4342-B048-85BDC9FD1C3A}</a:tableStyleId>
              </a:tblPr>
              <a:tblGrid>
                <a:gridCol w="1754385"/>
                <a:gridCol w="1281365"/>
                <a:gridCol w="1520690"/>
                <a:gridCol w="1546036"/>
                <a:gridCol w="1520690"/>
              </a:tblGrid>
              <a:tr h="436880">
                <a:tc>
                  <a:txBody>
                    <a:bodyPr/>
                    <a:lstStyle/>
                    <a:p>
                      <a:r>
                        <a:rPr lang="af-ZA" sz="1100" b="1" noProof="0" dirty="0" smtClean="0">
                          <a:solidFill>
                            <a:schemeClr val="bg1"/>
                          </a:solidFill>
                          <a:latin typeface="Arial" pitchFamily="34" charset="0"/>
                          <a:cs typeface="Arial" pitchFamily="34" charset="0"/>
                        </a:rPr>
                        <a:t>Papier-eise: Ontvangs tot  assessering</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&lt;3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Geen presiese</a:t>
                      </a:r>
                      <a:r>
                        <a:rPr lang="af-ZA" sz="1100" b="0" baseline="0" noProof="0" dirty="0" smtClean="0">
                          <a:solidFill>
                            <a:schemeClr val="bg1"/>
                          </a:solidFill>
                          <a:latin typeface="Arial" pitchFamily="34" charset="0"/>
                          <a:cs typeface="Arial" pitchFamily="34" charset="0"/>
                        </a:rPr>
                        <a:t> meting</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1,80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100" b="0" noProof="0" dirty="0" smtClean="0">
                          <a:solidFill>
                            <a:schemeClr val="bg1"/>
                          </a:solidFill>
                          <a:latin typeface="Arial" pitchFamily="34" charset="0"/>
                          <a:cs typeface="Arial" pitchFamily="34" charset="0"/>
                        </a:rPr>
                        <a:t>↑ 100% +</a:t>
                      </a:r>
                      <a:endParaRPr lang="af-ZA" sz="1100" b="0"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100" b="1" noProof="0" dirty="0" smtClean="0">
                          <a:solidFill>
                            <a:schemeClr val="bg1"/>
                          </a:solidFill>
                          <a:latin typeface="Arial" pitchFamily="34" charset="0"/>
                          <a:cs typeface="Arial" pitchFamily="34" charset="0"/>
                        </a:rPr>
                        <a:t>EDI-eise: Ontvangs tot  assessering</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&lt;3</a:t>
                      </a:r>
                      <a:r>
                        <a:rPr lang="af-ZA" sz="1100" b="0" baseline="0" noProof="0" dirty="0" smtClean="0">
                          <a:solidFill>
                            <a:schemeClr val="bg1"/>
                          </a:solidFill>
                          <a:latin typeface="Arial" pitchFamily="34" charset="0"/>
                          <a:cs typeface="Arial" pitchFamily="34" charset="0"/>
                        </a:rPr>
                        <a:t>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Geen presiese</a:t>
                      </a:r>
                      <a:r>
                        <a:rPr lang="af-ZA" sz="1100" b="0" baseline="0" noProof="0" dirty="0" smtClean="0">
                          <a:solidFill>
                            <a:schemeClr val="bg1"/>
                          </a:solidFill>
                          <a:latin typeface="Arial" pitchFamily="34" charset="0"/>
                          <a:cs typeface="Arial" pitchFamily="34" charset="0"/>
                        </a:rPr>
                        <a:t> meting</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1,16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100" b="0" noProof="0" dirty="0" smtClean="0">
                          <a:solidFill>
                            <a:schemeClr val="bg1"/>
                          </a:solidFill>
                          <a:latin typeface="Arial" pitchFamily="34" charset="0"/>
                          <a:cs typeface="Arial" pitchFamily="34" charset="0"/>
                        </a:rPr>
                        <a:t>↑ 100% +</a:t>
                      </a:r>
                      <a:endParaRPr lang="af-ZA" sz="1100" b="0"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100" b="1" noProof="0" dirty="0" smtClean="0">
                          <a:solidFill>
                            <a:schemeClr val="bg1"/>
                          </a:solidFill>
                          <a:latin typeface="Arial" pitchFamily="34" charset="0"/>
                          <a:cs typeface="Arial" pitchFamily="34" charset="0"/>
                        </a:rPr>
                        <a:t>Hospitaaleise: Ontvangs tot  assessering</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&lt;3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Geen presiese</a:t>
                      </a:r>
                      <a:r>
                        <a:rPr lang="af-ZA" sz="1100" b="0" baseline="0" noProof="0" dirty="0" smtClean="0">
                          <a:solidFill>
                            <a:schemeClr val="bg1"/>
                          </a:solidFill>
                          <a:latin typeface="Arial" pitchFamily="34" charset="0"/>
                          <a:cs typeface="Arial" pitchFamily="34" charset="0"/>
                        </a:rPr>
                        <a:t> meting</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100" b="0" noProof="0" dirty="0" smtClean="0">
                          <a:solidFill>
                            <a:schemeClr val="bg1"/>
                          </a:solidFill>
                          <a:latin typeface="Arial" pitchFamily="34" charset="0"/>
                          <a:cs typeface="Arial" pitchFamily="34" charset="0"/>
                        </a:rPr>
                        <a:t>2,06</a:t>
                      </a:r>
                      <a:r>
                        <a:rPr lang="af-ZA" sz="1100" b="0" baseline="0" noProof="0" dirty="0" smtClean="0">
                          <a:solidFill>
                            <a:schemeClr val="bg1"/>
                          </a:solidFill>
                          <a:latin typeface="Arial" pitchFamily="34" charset="0"/>
                          <a:cs typeface="Arial" pitchFamily="34" charset="0"/>
                        </a:rPr>
                        <a:t> dae</a:t>
                      </a:r>
                      <a:endParaRPr lang="af-ZA" sz="1100" b="0" noProof="0" dirty="0">
                        <a:solidFill>
                          <a:schemeClr val="bg1"/>
                        </a:solidFill>
                        <a:latin typeface="Arial" pitchFamily="34" charset="0"/>
                        <a:cs typeface="Arial" pitchFamily="34" charset="0"/>
                      </a:endParaRPr>
                    </a:p>
                  </a:txBody>
                  <a:tcPr>
                    <a:solidFill>
                      <a:srgbClr val="0093D3"/>
                    </a:solidFill>
                  </a:tcPr>
                </a:tc>
                <a:tc>
                  <a:txBody>
                    <a:bodyPr/>
                    <a:lstStyle/>
                    <a:p>
                      <a:r>
                        <a:rPr lang="af-ZA" sz="1100" b="0" noProof="0" dirty="0" smtClean="0">
                          <a:solidFill>
                            <a:schemeClr val="bg1"/>
                          </a:solidFill>
                          <a:latin typeface="Arial" pitchFamily="34" charset="0"/>
                          <a:cs typeface="Arial" pitchFamily="34" charset="0"/>
                        </a:rPr>
                        <a:t>↑ 100% +</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4073" y="4524988"/>
            <a:ext cx="1635853" cy="307777"/>
          </a:xfrm>
          <a:prstGeom prst="rect">
            <a:avLst/>
          </a:prstGeom>
          <a:noFill/>
        </p:spPr>
        <p:txBody>
          <a:bodyPr wrap="square" rtlCol="0">
            <a:spAutoFit/>
          </a:bodyPr>
          <a:lstStyle/>
          <a:p>
            <a:pPr algn="ctr"/>
            <a:r>
              <a:rPr lang="af-ZA" sz="1400" b="1" smtClean="0">
                <a:solidFill>
                  <a:srgbClr val="004264"/>
                </a:solidFill>
                <a:latin typeface="Arial" pitchFamily="34" charset="0"/>
                <a:cs typeface="Arial" pitchFamily="34" charset="0"/>
              </a:rPr>
              <a:t>Eise</a:t>
            </a:r>
            <a:endParaRPr lang="af-ZA" sz="1400" b="1">
              <a:solidFill>
                <a:srgbClr val="004264"/>
              </a:solidFill>
              <a:latin typeface="Arial" pitchFamily="34" charset="0"/>
              <a:cs typeface="Arial" pitchFamily="34" charset="0"/>
            </a:endParaRPr>
          </a:p>
        </p:txBody>
      </p:sp>
      <p:sp>
        <p:nvSpPr>
          <p:cNvPr id="14" name="TextBox 13"/>
          <p:cNvSpPr txBox="1"/>
          <p:nvPr/>
        </p:nvSpPr>
        <p:spPr>
          <a:xfrm>
            <a:off x="274262" y="16886"/>
            <a:ext cx="8802625" cy="523220"/>
          </a:xfrm>
          <a:prstGeom prst="rect">
            <a:avLst/>
          </a:prstGeom>
          <a:noFill/>
        </p:spPr>
        <p:txBody>
          <a:bodyPr wrap="square" rtlCol="0">
            <a:spAutoFit/>
          </a:bodyPr>
          <a:lstStyle/>
          <a:p>
            <a:r>
              <a:rPr lang="af-ZA" sz="2800" b="1" dirty="0" smtClean="0">
                <a:solidFill>
                  <a:srgbClr val="004264"/>
                </a:solidFill>
                <a:latin typeface="Arial"/>
                <a:cs typeface="Arial"/>
              </a:rPr>
              <a:t>Diensvlakke – Operasionele prestasie</a:t>
            </a:r>
            <a:endParaRPr lang="af-ZA" sz="2800" b="1" dirty="0">
              <a:solidFill>
                <a:srgbClr val="004264"/>
              </a:solidFill>
              <a:latin typeface="Arial"/>
              <a:cs typeface="Arial"/>
            </a:endParaRPr>
          </a:p>
        </p:txBody>
      </p:sp>
      <p:sp>
        <p:nvSpPr>
          <p:cNvPr id="5" name="Rectangle 4"/>
          <p:cNvSpPr/>
          <p:nvPr/>
        </p:nvSpPr>
        <p:spPr>
          <a:xfrm>
            <a:off x="304799" y="500886"/>
            <a:ext cx="8444917" cy="584775"/>
          </a:xfrm>
          <a:prstGeom prst="rect">
            <a:avLst/>
          </a:prstGeom>
        </p:spPr>
        <p:txBody>
          <a:bodyPr wrap="square">
            <a:spAutoFit/>
          </a:bodyPr>
          <a:lstStyle/>
          <a:p>
            <a:pPr marL="285750" indent="-285750">
              <a:buFont typeface="Arial" pitchFamily="34" charset="0"/>
              <a:buChar char="•"/>
            </a:pPr>
            <a:r>
              <a:rPr lang="af-ZA" sz="1600" smtClean="0">
                <a:latin typeface="Arial" pitchFamily="34" charset="0"/>
                <a:cs typeface="Arial" pitchFamily="34" charset="0"/>
              </a:rPr>
              <a:t>Terugkeer na Medware-stelsel  </a:t>
            </a:r>
            <a:r>
              <a:rPr lang="af-ZA" sz="1600" smtClean="0">
                <a:latin typeface="Arial"/>
                <a:cs typeface="Arial"/>
              </a:rPr>
              <a:t>̶ </a:t>
            </a:r>
            <a:r>
              <a:rPr lang="af-ZA" sz="1600" smtClean="0">
                <a:latin typeface="Arial" pitchFamily="34" charset="0"/>
                <a:cs typeface="Arial" pitchFamily="34" charset="0"/>
              </a:rPr>
              <a:t>1 Januarie 2012   </a:t>
            </a:r>
          </a:p>
          <a:p>
            <a:pPr marL="285750" indent="-285750">
              <a:buFont typeface="Arial" pitchFamily="34" charset="0"/>
              <a:buChar char="•"/>
            </a:pPr>
            <a:r>
              <a:rPr lang="af-ZA" sz="1600" smtClean="0">
                <a:latin typeface="Arial" pitchFamily="34" charset="0"/>
                <a:cs typeface="Arial" pitchFamily="34" charset="0"/>
              </a:rPr>
              <a:t>Terugkeer na Selfadministrasie  </a:t>
            </a:r>
            <a:r>
              <a:rPr lang="af-ZA" sz="1600" smtClean="0">
                <a:latin typeface="Arial"/>
                <a:cs typeface="Arial"/>
              </a:rPr>
              <a:t>̶ </a:t>
            </a:r>
            <a:r>
              <a:rPr lang="af-ZA" sz="1600" smtClean="0">
                <a:latin typeface="Arial" pitchFamily="34" charset="0"/>
                <a:cs typeface="Arial" pitchFamily="34" charset="0"/>
              </a:rPr>
              <a:t>1 Julie 2012</a:t>
            </a:r>
          </a:p>
        </p:txBody>
      </p:sp>
    </p:spTree>
    <p:extLst>
      <p:ext uri="{BB962C8B-B14F-4D97-AF65-F5344CB8AC3E}">
        <p14:creationId xmlns:p14="http://schemas.microsoft.com/office/powerpoint/2010/main" xmlns="" val="2724804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1"/>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444072399"/>
              </p:ext>
            </p:extLst>
          </p:nvPr>
        </p:nvGraphicFramePr>
        <p:xfrm>
          <a:off x="647350" y="1600200"/>
          <a:ext cx="7338410" cy="857940"/>
        </p:xfrm>
        <a:graphic>
          <a:graphicData uri="http://schemas.openxmlformats.org/drawingml/2006/table">
            <a:tbl>
              <a:tblPr firstRow="1" bandRow="1">
                <a:tableStyleId>{5C22544A-7EE6-4342-B048-85BDC9FD1C3A}</a:tableStyleId>
              </a:tblPr>
              <a:tblGrid>
                <a:gridCol w="1453457"/>
                <a:gridCol w="2878468"/>
                <a:gridCol w="3006485"/>
              </a:tblGrid>
              <a:tr h="286440">
                <a:tc>
                  <a:txBody>
                    <a:bodyPr/>
                    <a:lstStyle/>
                    <a:p>
                      <a:endParaRPr lang="en-US" sz="1050" b="1"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VVN-verskaffer</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100" b="1" noProof="0" dirty="0" smtClean="0">
                          <a:solidFill>
                            <a:schemeClr val="bg1"/>
                          </a:solidFill>
                          <a:latin typeface="Arial" pitchFamily="34" charset="0"/>
                          <a:cs typeface="Arial" pitchFamily="34" charset="0"/>
                        </a:rPr>
                        <a:t>Nie-VVN-verskaffer</a:t>
                      </a:r>
                      <a:endParaRPr lang="af-ZA" sz="1100" b="1" noProof="0" dirty="0">
                        <a:solidFill>
                          <a:schemeClr val="bg1"/>
                        </a:solidFill>
                        <a:latin typeface="Arial" pitchFamily="34" charset="0"/>
                        <a:cs typeface="Arial" pitchFamily="34" charset="0"/>
                      </a:endParaRPr>
                    </a:p>
                  </a:txBody>
                  <a:tcPr>
                    <a:solidFill>
                      <a:srgbClr val="0093D3"/>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1" noProof="0" dirty="0" smtClean="0">
                          <a:solidFill>
                            <a:schemeClr val="bg1"/>
                          </a:solidFill>
                          <a:latin typeface="Arial" pitchFamily="34" charset="0"/>
                          <a:cs typeface="Arial" pitchFamily="34" charset="0"/>
                        </a:rPr>
                        <a:t>Konsultasie</a:t>
                      </a: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100% van koste vir omvattende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a:cs typeface="Arial"/>
                        </a:rPr>
                        <a:t>'n</a:t>
                      </a:r>
                      <a:r>
                        <a:rPr lang="af-ZA" sz="1050" b="0" baseline="0" noProof="0" dirty="0" smtClean="0">
                          <a:solidFill>
                            <a:schemeClr val="bg1"/>
                          </a:solidFill>
                          <a:latin typeface="Arial" pitchFamily="34" charset="0"/>
                          <a:cs typeface="Arial" pitchFamily="34" charset="0"/>
                        </a:rPr>
                        <a:t> O</a:t>
                      </a:r>
                      <a:r>
                        <a:rPr lang="af-ZA" sz="1050" b="0" noProof="0" dirty="0" smtClean="0">
                          <a:solidFill>
                            <a:schemeClr val="bg1"/>
                          </a:solidFill>
                          <a:latin typeface="Arial" pitchFamily="34" charset="0"/>
                          <a:cs typeface="Arial" pitchFamily="34" charset="0"/>
                        </a:rPr>
                        <a:t>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 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a:t>
                      </a:r>
                      <a:r>
                        <a:rPr lang="af-ZA" sz="1050" b="0" baseline="0" noProof="0" dirty="0" smtClean="0">
                          <a:solidFill>
                            <a:schemeClr val="bg1"/>
                          </a:solidFill>
                          <a:latin typeface="Arial" pitchFamily="34" charset="0"/>
                          <a:cs typeface="Arial" pitchFamily="34" charset="0"/>
                        </a:rPr>
                        <a:t>R360</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141835084"/>
              </p:ext>
            </p:extLst>
          </p:nvPr>
        </p:nvGraphicFramePr>
        <p:xfrm>
          <a:off x="647351" y="721383"/>
          <a:ext cx="7338410" cy="855817"/>
        </p:xfrm>
        <a:graphic>
          <a:graphicData uri="http://schemas.openxmlformats.org/drawingml/2006/table">
            <a:tbl>
              <a:tblPr firstRow="1" bandRow="1">
                <a:tableStyleId>{5C22544A-7EE6-4342-B048-85BDC9FD1C3A}</a:tableStyleId>
              </a:tblPr>
              <a:tblGrid>
                <a:gridCol w="1468456"/>
                <a:gridCol w="5869954"/>
              </a:tblGrid>
              <a:tr h="337657">
                <a:tc>
                  <a:txBody>
                    <a:bodyPr/>
                    <a:lstStyle/>
                    <a:p>
                      <a:pPr algn="ctr"/>
                      <a:r>
                        <a:rPr lang="af-ZA" sz="1600" noProof="0" dirty="0" smtClean="0">
                          <a:solidFill>
                            <a:schemeClr val="bg1"/>
                          </a:solidFill>
                          <a:latin typeface="Arial" pitchFamily="34" charset="0"/>
                          <a:cs typeface="Arial" pitchFamily="34" charset="0"/>
                        </a:rPr>
                        <a:t>Opsie</a:t>
                      </a:r>
                      <a:endParaRPr lang="af-ZA" sz="16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600" noProof="0" dirty="0" smtClean="0">
                          <a:solidFill>
                            <a:schemeClr val="bg1"/>
                          </a:solidFill>
                          <a:latin typeface="Arial" pitchFamily="34" charset="0"/>
                          <a:cs typeface="Arial" pitchFamily="34" charset="0"/>
                        </a:rPr>
                        <a:t>Pace3</a:t>
                      </a:r>
                      <a:endParaRPr lang="af-ZA" sz="1600" noProof="0" dirty="0">
                        <a:solidFill>
                          <a:schemeClr val="bg1"/>
                        </a:solidFill>
                        <a:latin typeface="Arial" pitchFamily="34" charset="0"/>
                        <a:cs typeface="Arial" pitchFamily="34" charset="0"/>
                      </a:endParaRPr>
                    </a:p>
                  </a:txBody>
                  <a:tcPr>
                    <a:solidFill>
                      <a:schemeClr val="tx2"/>
                    </a:solidFill>
                  </a:tcPr>
                </a:tc>
              </a:tr>
              <a:tr h="453005">
                <a:tc>
                  <a:txBody>
                    <a:bodyPr/>
                    <a:lstStyle/>
                    <a:p>
                      <a:pPr algn="ctr"/>
                      <a:r>
                        <a:rPr lang="af-ZA" sz="1400" noProof="0" dirty="0" smtClean="0">
                          <a:solidFill>
                            <a:schemeClr val="bg1"/>
                          </a:solidFill>
                          <a:latin typeface="Arial" pitchFamily="34" charset="0"/>
                          <a:cs typeface="Arial" pitchFamily="34" charset="0"/>
                        </a:rPr>
                        <a:t>Voordelesiklus</a:t>
                      </a:r>
                      <a:endParaRPr lang="af-ZA" sz="14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400" noProof="0" dirty="0" smtClean="0">
                          <a:solidFill>
                            <a:schemeClr val="bg1"/>
                          </a:solidFill>
                          <a:latin typeface="Arial" pitchFamily="34" charset="0"/>
                          <a:cs typeface="Arial" pitchFamily="34" charset="0"/>
                        </a:rPr>
                        <a:t>Elke</a:t>
                      </a:r>
                      <a:r>
                        <a:rPr lang="af-ZA" sz="1400" baseline="0" noProof="0" dirty="0" smtClean="0">
                          <a:solidFill>
                            <a:schemeClr val="bg1"/>
                          </a:solidFill>
                          <a:latin typeface="Arial" pitchFamily="34" charset="0"/>
                          <a:cs typeface="Arial" pitchFamily="34" charset="0"/>
                        </a:rPr>
                        <a:t> bevoordeelde is in </a:t>
                      </a:r>
                      <a:r>
                        <a:rPr lang="af-ZA" sz="1400" baseline="0" noProof="0" dirty="0" smtClean="0">
                          <a:solidFill>
                            <a:schemeClr val="bg1"/>
                          </a:solidFill>
                          <a:latin typeface="Arial"/>
                          <a:cs typeface="Arial"/>
                        </a:rPr>
                        <a:t>'n 24-maande voordelesiklus</a:t>
                      </a:r>
                    </a:p>
                    <a:p>
                      <a:pPr algn="ctr"/>
                      <a:r>
                        <a:rPr lang="af-ZA" sz="1400" baseline="0" noProof="0" dirty="0" smtClean="0">
                          <a:solidFill>
                            <a:schemeClr val="bg1"/>
                          </a:solidFill>
                          <a:latin typeface="Arial" pitchFamily="34" charset="0"/>
                          <a:cs typeface="Arial" pitchFamily="34" charset="0"/>
                        </a:rPr>
                        <a:t>op </a:t>
                      </a:r>
                      <a:r>
                        <a:rPr lang="af-ZA" sz="1400" baseline="0" noProof="0" dirty="0" smtClean="0">
                          <a:solidFill>
                            <a:schemeClr val="bg1"/>
                          </a:solidFill>
                          <a:latin typeface="Arial"/>
                          <a:cs typeface="Arial"/>
                        </a:rPr>
                        <a:t>óf 'n bril óf kontaklense </a:t>
                      </a:r>
                      <a:r>
                        <a:rPr lang="af-ZA" sz="1400" baseline="0" noProof="0" dirty="0" smtClean="0">
                          <a:solidFill>
                            <a:schemeClr val="bg1"/>
                          </a:solidFill>
                          <a:latin typeface="Arial" pitchFamily="34" charset="0"/>
                          <a:cs typeface="Arial" pitchFamily="34" charset="0"/>
                        </a:rPr>
                        <a:t>geregtig </a:t>
                      </a:r>
                      <a:endParaRPr lang="af-ZA" sz="14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515243024"/>
              </p:ext>
            </p:extLst>
          </p:nvPr>
        </p:nvGraphicFramePr>
        <p:xfrm>
          <a:off x="5352177" y="2969703"/>
          <a:ext cx="2633583" cy="2213621"/>
        </p:xfrm>
        <a:graphic>
          <a:graphicData uri="http://schemas.openxmlformats.org/drawingml/2006/table">
            <a:tbl>
              <a:tblPr firstRow="1" bandRow="1">
                <a:tableStyleId>{5C22544A-7EE6-4342-B048-85BDC9FD1C3A}</a:tableStyleId>
              </a:tblPr>
              <a:tblGrid>
                <a:gridCol w="2633583"/>
              </a:tblGrid>
              <a:tr h="343946">
                <a:tc>
                  <a:txBody>
                    <a:bodyPr/>
                    <a:lstStyle/>
                    <a:p>
                      <a:endParaRPr lang="af-ZA" sz="1050" b="0" noProof="0" dirty="0">
                        <a:solidFill>
                          <a:schemeClr val="bg1"/>
                        </a:solidFill>
                        <a:latin typeface="Arial" pitchFamily="34" charset="0"/>
                        <a:cs typeface="Arial" pitchFamily="34" charset="0"/>
                      </a:endParaRPr>
                    </a:p>
                  </a:txBody>
                  <a:tcPr>
                    <a:solidFill>
                      <a:srgbClr val="0093D3"/>
                    </a:solidFill>
                  </a:tcPr>
                </a:tc>
              </a:tr>
              <a:tr h="5788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dirty="0" smtClean="0">
                          <a:solidFill>
                            <a:schemeClr val="bg1"/>
                          </a:solidFill>
                          <a:latin typeface="Arial" pitchFamily="34" charset="0"/>
                          <a:cs typeface="Arial" pitchFamily="34" charset="0"/>
                        </a:rPr>
                        <a:t>R500</a:t>
                      </a:r>
                      <a:r>
                        <a:rPr lang="af-ZA" sz="1050" b="0" noProof="0" dirty="0" smtClean="0">
                          <a:solidFill>
                            <a:schemeClr val="bg1"/>
                          </a:solidFill>
                          <a:latin typeface="Arial" pitchFamily="34" charset="0"/>
                          <a:cs typeface="Arial" pitchFamily="34" charset="0"/>
                        </a:rPr>
                        <a:t>-bydrae </a:t>
                      </a:r>
                      <a:r>
                        <a:rPr lang="af-ZA" sz="1050" b="0" baseline="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raam en/of lensverbetering</a:t>
                      </a:r>
                      <a:endParaRPr lang="af-ZA" sz="1050" b="0" noProof="0" dirty="0" smtClean="0">
                        <a:solidFill>
                          <a:schemeClr val="bg1"/>
                        </a:solidFill>
                        <a:latin typeface="Arial" pitchFamily="34" charset="0"/>
                        <a:cs typeface="Arial" pitchFamily="34" charset="0"/>
                      </a:endParaRPr>
                    </a:p>
                  </a:txBody>
                  <a:tcPr>
                    <a:solidFill>
                      <a:srgbClr val="0093D3"/>
                    </a:solidFill>
                  </a:tcPr>
                </a:tc>
              </a:tr>
              <a:tr h="436880">
                <a:tc>
                  <a:txBody>
                    <a:bodyPr/>
                    <a:lstStyle/>
                    <a:p>
                      <a:pPr algn="l"/>
                      <a:r>
                        <a:rPr lang="af-ZA" sz="1050" b="0" noProof="0" dirty="0" smtClean="0">
                          <a:solidFill>
                            <a:schemeClr val="bg1"/>
                          </a:solidFill>
                          <a:latin typeface="Arial" pitchFamily="34" charset="0"/>
                          <a:cs typeface="Arial" pitchFamily="34" charset="0"/>
                        </a:rPr>
                        <a:t>Enkelvisielense </a:t>
                      </a:r>
                    </a:p>
                    <a:p>
                      <a:pPr algn="l"/>
                      <a:r>
                        <a:rPr lang="af-ZA" sz="1050" b="0" noProof="0" dirty="0" smtClean="0">
                          <a:solidFill>
                            <a:schemeClr val="bg1"/>
                          </a:solidFill>
                          <a:latin typeface="Arial" pitchFamily="34" charset="0"/>
                          <a:cs typeface="Arial" pitchFamily="34" charset="0"/>
                        </a:rPr>
                        <a:t>R140 per lens</a:t>
                      </a:r>
                      <a:endParaRPr lang="af-ZA" sz="1050" b="0" noProof="0" dirty="0">
                        <a:solidFill>
                          <a:schemeClr val="bg1"/>
                        </a:solidFill>
                        <a:latin typeface="Arial" pitchFamily="34" charset="0"/>
                        <a:cs typeface="Arial" pitchFamily="34" charset="0"/>
                      </a:endParaRPr>
                    </a:p>
                  </a:txBody>
                  <a:tcPr>
                    <a:solidFill>
                      <a:srgbClr val="0093D3"/>
                    </a:solidFill>
                  </a:tcPr>
                </a:tc>
              </a:tr>
              <a:tr h="435576">
                <a:tc>
                  <a:txBody>
                    <a:bodyPr/>
                    <a:lstStyle/>
                    <a:p>
                      <a:pPr algn="l"/>
                      <a:r>
                        <a:rPr lang="af-ZA" sz="1050" b="0" dirty="0" smtClean="0">
                          <a:solidFill>
                            <a:schemeClr val="bg1"/>
                          </a:solidFill>
                          <a:latin typeface="Arial" pitchFamily="34" charset="0"/>
                          <a:cs typeface="Arial" pitchFamily="34" charset="0"/>
                        </a:rPr>
                        <a:t>Bifokale lense</a:t>
                      </a:r>
                      <a:endParaRPr lang="af-ZA" sz="1050" b="0" baseline="0" dirty="0" smtClean="0">
                        <a:solidFill>
                          <a:schemeClr val="bg1"/>
                        </a:solidFill>
                        <a:latin typeface="Arial" pitchFamily="34" charset="0"/>
                        <a:cs typeface="Arial" pitchFamily="34" charset="0"/>
                      </a:endParaRPr>
                    </a:p>
                    <a:p>
                      <a:pPr algn="l"/>
                      <a:r>
                        <a:rPr lang="af-ZA" sz="1050" b="0" baseline="0" dirty="0" smtClean="0">
                          <a:solidFill>
                            <a:schemeClr val="bg1"/>
                          </a:solidFill>
                          <a:latin typeface="Arial" pitchFamily="34" charset="0"/>
                          <a:cs typeface="Arial" pitchFamily="34" charset="0"/>
                        </a:rPr>
                        <a:t>R310 per lens</a:t>
                      </a:r>
                      <a:endParaRPr lang="af-ZA" sz="1050" b="0" dirty="0">
                        <a:solidFill>
                          <a:schemeClr val="bg1"/>
                        </a:solidFill>
                        <a:latin typeface="Arial" pitchFamily="34" charset="0"/>
                        <a:cs typeface="Arial" pitchFamily="34" charset="0"/>
                      </a:endParaRPr>
                    </a:p>
                  </a:txBody>
                  <a:tcPr>
                    <a:solidFill>
                      <a:srgbClr val="0093D3"/>
                    </a:solidFill>
                  </a:tcPr>
                </a:tc>
              </a:tr>
              <a:tr h="418377">
                <a:tc>
                  <a:txBody>
                    <a:bodyPr/>
                    <a:lstStyle/>
                    <a:p>
                      <a:pPr algn="l"/>
                      <a:r>
                        <a:rPr lang="af-ZA" sz="1050" b="0" dirty="0" smtClean="0">
                          <a:solidFill>
                            <a:schemeClr val="bg1"/>
                          </a:solidFill>
                          <a:latin typeface="Arial" pitchFamily="34" charset="0"/>
                          <a:cs typeface="Arial" pitchFamily="34" charset="0"/>
                        </a:rPr>
                        <a:t>Multifokale</a:t>
                      </a:r>
                      <a:r>
                        <a:rPr lang="af-ZA" sz="1050" b="0" baseline="0" dirty="0" smtClean="0">
                          <a:solidFill>
                            <a:schemeClr val="bg1"/>
                          </a:solidFill>
                          <a:latin typeface="Arial" pitchFamily="34" charset="0"/>
                          <a:cs typeface="Arial" pitchFamily="34" charset="0"/>
                        </a:rPr>
                        <a:t> lense</a:t>
                      </a:r>
                    </a:p>
                    <a:p>
                      <a:pPr algn="l"/>
                      <a:r>
                        <a:rPr lang="af-ZA" sz="1050" b="0" baseline="0" dirty="0" smtClean="0">
                          <a:solidFill>
                            <a:schemeClr val="bg1"/>
                          </a:solidFill>
                          <a:latin typeface="Arial" pitchFamily="34" charset="0"/>
                          <a:cs typeface="Arial" pitchFamily="34" charset="0"/>
                        </a:rPr>
                        <a:t>R570 per lens</a:t>
                      </a:r>
                      <a:endParaRPr lang="af-ZA" sz="1050" b="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2482" y="2593238"/>
            <a:ext cx="1635853" cy="307777"/>
          </a:xfrm>
          <a:prstGeom prst="rect">
            <a:avLst/>
          </a:prstGeom>
          <a:noFill/>
        </p:spPr>
        <p:txBody>
          <a:bodyPr wrap="square" rtlCol="0">
            <a:spAutoFit/>
          </a:bodyPr>
          <a:lstStyle/>
          <a:p>
            <a:pPr algn="ctr"/>
            <a:r>
              <a:rPr lang="af-ZA" sz="1400" b="1" dirty="0" smtClean="0">
                <a:latin typeface="Arial" pitchFamily="34" charset="0"/>
                <a:cs typeface="Arial" pitchFamily="34" charset="0"/>
              </a:rPr>
              <a:t>SAAM MET</a:t>
            </a:r>
            <a:endParaRPr lang="af-ZA" sz="1400" b="1" dirty="0">
              <a:latin typeface="Arial" pitchFamily="34" charset="0"/>
              <a:cs typeface="Arial" pitchFamily="34" charset="0"/>
            </a:endParaRPr>
          </a:p>
        </p:txBody>
      </p:sp>
      <p:sp>
        <p:nvSpPr>
          <p:cNvPr id="14" name="TextBox 13"/>
          <p:cNvSpPr txBox="1"/>
          <p:nvPr/>
        </p:nvSpPr>
        <p:spPr>
          <a:xfrm>
            <a:off x="556231" y="9852"/>
            <a:ext cx="5288337"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VVN-Oogkundige Voordele</a:t>
            </a:r>
            <a:endParaRPr lang="en-US" sz="2800" b="1" dirty="0">
              <a:solidFill>
                <a:srgbClr val="004264"/>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667549264"/>
              </p:ext>
            </p:extLst>
          </p:nvPr>
        </p:nvGraphicFramePr>
        <p:xfrm>
          <a:off x="638321" y="2968844"/>
          <a:ext cx="4722244" cy="2214693"/>
        </p:xfrm>
        <a:graphic>
          <a:graphicData uri="http://schemas.openxmlformats.org/drawingml/2006/table">
            <a:tbl>
              <a:tblPr firstRow="1" bandRow="1">
                <a:tableStyleId>{5C22544A-7EE6-4342-B048-85BDC9FD1C3A}</a:tableStyleId>
              </a:tblPr>
              <a:tblGrid>
                <a:gridCol w="1588317"/>
                <a:gridCol w="3133927"/>
              </a:tblGrid>
              <a:tr h="336411">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Bril</a:t>
                      </a:r>
                    </a:p>
                  </a:txBody>
                  <a:tcPr>
                    <a:solidFill>
                      <a:srgbClr val="0093D3"/>
                    </a:solidFill>
                  </a:tcPr>
                </a:tc>
              </a:tr>
              <a:tr h="594767">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Rame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noProof="0" dirty="0" smtClean="0">
                          <a:solidFill>
                            <a:schemeClr val="bg1"/>
                          </a:solidFill>
                          <a:latin typeface="Arial" pitchFamily="34" charset="0"/>
                          <a:cs typeface="Arial" pitchFamily="34" charset="0"/>
                        </a:rPr>
                        <a:t>VVN-bril</a:t>
                      </a:r>
                      <a:r>
                        <a:rPr lang="af-ZA" sz="1050" b="0" baseline="0" noProof="0" dirty="0" smtClean="0">
                          <a:solidFill>
                            <a:schemeClr val="bg1"/>
                          </a:solidFill>
                          <a:latin typeface="Arial" pitchFamily="34" charset="0"/>
                          <a:cs typeface="Arial" pitchFamily="34" charset="0"/>
                        </a:rPr>
                        <a:t> </a:t>
                      </a:r>
                      <a:r>
                        <a:rPr lang="af-ZA" sz="1050" b="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R150 plus R350 vir lensverbetering</a:t>
                      </a:r>
                      <a:r>
                        <a:rPr lang="af-ZA" sz="1050" b="0" baseline="0" noProof="0" dirty="0" smtClean="0">
                          <a:solidFill>
                            <a:schemeClr val="bg1"/>
                          </a:solidFill>
                          <a:latin typeface="Arial" pitchFamily="34" charset="0"/>
                          <a:cs typeface="Arial" pitchFamily="34" charset="0"/>
                        </a:rPr>
                        <a:t> </a:t>
                      </a:r>
                      <a:r>
                        <a:rPr lang="af-ZA" sz="1050" b="1" u="sng" baseline="0" noProof="0" dirty="0" smtClean="0">
                          <a:solidFill>
                            <a:schemeClr val="bg1"/>
                          </a:solidFill>
                          <a:latin typeface="Arial" pitchFamily="34" charset="0"/>
                          <a:cs typeface="Arial" pitchFamily="34" charset="0"/>
                        </a:rPr>
                        <a:t>OF</a:t>
                      </a:r>
                      <a:r>
                        <a:rPr lang="af-ZA" sz="1050" b="0" baseline="0" noProof="0" dirty="0" smtClean="0">
                          <a:solidFill>
                            <a:schemeClr val="bg1"/>
                          </a:solidFill>
                          <a:latin typeface="Arial" pitchFamily="34" charset="0"/>
                          <a:cs typeface="Arial" pitchFamily="34" charset="0"/>
                        </a:rPr>
                        <a:t> R500-bydrae 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alternatiewe raam en/of lensverbetering</a:t>
                      </a:r>
                      <a:endParaRPr lang="af-ZA" sz="1050" b="0" noProof="0" dirty="0" smtClean="0">
                        <a:solidFill>
                          <a:schemeClr val="bg1"/>
                        </a:solidFill>
                        <a:latin typeface="Arial" pitchFamily="34" charset="0"/>
                        <a:cs typeface="Arial" pitchFamily="34" charset="0"/>
                      </a:endParaRPr>
                    </a:p>
                  </a:txBody>
                  <a:tcPr>
                    <a:solidFill>
                      <a:srgbClr val="0093D3"/>
                    </a:solidFill>
                  </a:tcPr>
                </a:tc>
              </a:tr>
              <a:tr h="1283515">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Lense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Keuse</a:t>
                      </a:r>
                      <a:r>
                        <a:rPr lang="af-ZA" sz="1050" b="0" baseline="0" noProof="0" dirty="0" smtClean="0">
                          <a:solidFill>
                            <a:schemeClr val="bg1"/>
                          </a:solidFill>
                          <a:latin typeface="Arial" pitchFamily="34" charset="0"/>
                          <a:cs typeface="Arial" pitchFamily="34" charset="0"/>
                        </a:rPr>
                        <a:t> tussen </a:t>
                      </a:r>
                      <a:r>
                        <a:rPr lang="af-ZA" sz="1050" b="0" noProof="0" dirty="0" smtClean="0">
                          <a:solidFill>
                            <a:schemeClr val="bg1"/>
                          </a:solidFill>
                          <a:latin typeface="Arial"/>
                          <a:cs typeface="Arial"/>
                        </a:rPr>
                        <a:t>'n stel </a:t>
                      </a:r>
                      <a:r>
                        <a:rPr lang="af-ZA" sz="1050" b="0" noProof="0" dirty="0" smtClean="0">
                          <a:solidFill>
                            <a:schemeClr val="bg1"/>
                          </a:solidFill>
                          <a:latin typeface="Arial" pitchFamily="34" charset="0"/>
                          <a:cs typeface="Arial" pitchFamily="34" charset="0"/>
                        </a:rPr>
                        <a:t>Clear Aquity-enkelvisielense of </a:t>
                      </a:r>
                      <a:r>
                        <a:rPr lang="af-ZA" sz="1050" b="0" noProof="0" dirty="0" smtClean="0">
                          <a:solidFill>
                            <a:schemeClr val="bg1"/>
                          </a:solidFill>
                          <a:latin typeface="Arial"/>
                          <a:cs typeface="Arial"/>
                        </a:rPr>
                        <a:t>'n stel</a:t>
                      </a:r>
                      <a:r>
                        <a:rPr lang="af-ZA" sz="1050" b="0" baseline="0" noProof="0" dirty="0" smtClean="0">
                          <a:solidFill>
                            <a:schemeClr val="bg1"/>
                          </a:solidFill>
                          <a:latin typeface="Arial" pitchFamily="34" charset="0"/>
                          <a:cs typeface="Arial" pitchFamily="34" charset="0"/>
                        </a:rPr>
                        <a:t> Clear Aquity-bifokale lense of </a:t>
                      </a:r>
                      <a:r>
                        <a:rPr lang="af-ZA" sz="1050" b="0" baseline="0" noProof="0" dirty="0" smtClean="0">
                          <a:solidFill>
                            <a:schemeClr val="bg1"/>
                          </a:solidFill>
                          <a:latin typeface="Arial"/>
                          <a:cs typeface="Arial"/>
                        </a:rPr>
                        <a:t> </a:t>
                      </a:r>
                      <a:r>
                        <a:rPr lang="af-ZA" sz="1050" b="0" noProof="0" dirty="0" smtClean="0">
                          <a:solidFill>
                            <a:schemeClr val="bg1"/>
                          </a:solidFill>
                          <a:latin typeface="Arial"/>
                          <a:cs typeface="Arial"/>
                        </a:rPr>
                        <a:t>'n stel </a:t>
                      </a:r>
                      <a:r>
                        <a:rPr lang="af-ZA" sz="1050" b="0" baseline="0" noProof="0" dirty="0" smtClean="0">
                          <a:solidFill>
                            <a:schemeClr val="bg1"/>
                          </a:solidFill>
                          <a:latin typeface="Arial" pitchFamily="34" charset="0"/>
                          <a:cs typeface="Arial" pitchFamily="34" charset="0"/>
                        </a:rPr>
                        <a:t>Clear Aquity-multifokale lense</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064120274"/>
              </p:ext>
            </p:extLst>
          </p:nvPr>
        </p:nvGraphicFramePr>
        <p:xfrm>
          <a:off x="647350" y="5512106"/>
          <a:ext cx="7338411" cy="685800"/>
        </p:xfrm>
        <a:graphic>
          <a:graphicData uri="http://schemas.openxmlformats.org/drawingml/2006/table">
            <a:tbl>
              <a:tblPr firstRow="1" bandRow="1">
                <a:tableStyleId>{5C22544A-7EE6-4342-B048-85BDC9FD1C3A}</a:tableStyleId>
              </a:tblPr>
              <a:tblGrid>
                <a:gridCol w="1468082"/>
                <a:gridCol w="2899882"/>
                <a:gridCol w="2970447"/>
              </a:tblGrid>
              <a:tr h="155197">
                <a:tc>
                  <a:txBody>
                    <a:bodyPr/>
                    <a:lstStyle/>
                    <a:p>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Kontaklense</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l"/>
                      <a:endParaRPr lang="af-ZA" sz="1100" b="1" noProof="0">
                        <a:solidFill>
                          <a:schemeClr val="bg1"/>
                        </a:solidFill>
                        <a:latin typeface="Arial" pitchFamily="34" charset="0"/>
                        <a:cs typeface="Arial" pitchFamily="34" charset="0"/>
                      </a:endParaRPr>
                    </a:p>
                  </a:txBody>
                  <a:tcPr>
                    <a:solidFill>
                      <a:srgbClr val="0093D3"/>
                    </a:solidFill>
                  </a:tcPr>
                </a:tc>
              </a:tr>
              <a:tr h="210144">
                <a:tc>
                  <a:txBody>
                    <a:bodyPr/>
                    <a:lstStyle/>
                    <a:p>
                      <a:r>
                        <a:rPr lang="af-ZA" sz="1050" b="1" noProof="0" dirty="0" smtClean="0">
                          <a:solidFill>
                            <a:schemeClr val="bg1"/>
                          </a:solidFill>
                          <a:latin typeface="Arial" pitchFamily="34" charset="0"/>
                          <a:cs typeface="Arial" pitchFamily="34" charset="0"/>
                        </a:rPr>
                        <a:t>Sublimiet vir bevoordeeldes</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8" name="TextBox 17"/>
          <p:cNvSpPr txBox="1"/>
          <p:nvPr/>
        </p:nvSpPr>
        <p:spPr>
          <a:xfrm>
            <a:off x="3754073" y="5204329"/>
            <a:ext cx="1635853" cy="307777"/>
          </a:xfrm>
          <a:prstGeom prst="rect">
            <a:avLst/>
          </a:prstGeom>
          <a:noFill/>
        </p:spPr>
        <p:txBody>
          <a:bodyPr wrap="square" rtlCol="0">
            <a:spAutoFit/>
          </a:bodyPr>
          <a:lstStyle/>
          <a:p>
            <a:pPr algn="ctr"/>
            <a:r>
              <a:rPr lang="af-ZA" sz="1400" b="1" smtClean="0">
                <a:latin typeface="Arial" pitchFamily="34" charset="0"/>
                <a:cs typeface="Arial" pitchFamily="34" charset="0"/>
              </a:rPr>
              <a:t>OF</a:t>
            </a:r>
            <a:endParaRPr lang="af-ZA" sz="1400" b="1">
              <a:latin typeface="Arial" pitchFamily="34" charset="0"/>
              <a:cs typeface="Aria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59996" y="112822"/>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1468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48241" y="-9960"/>
            <a:ext cx="4358044" cy="523220"/>
          </a:xfrm>
          <a:prstGeom prst="rect">
            <a:avLst/>
          </a:prstGeom>
          <a:noFill/>
        </p:spPr>
        <p:txBody>
          <a:bodyPr wrap="square" rtlCol="0">
            <a:spAutoFit/>
          </a:bodyPr>
          <a:lstStyle/>
          <a:p>
            <a:r>
              <a:rPr lang="af-ZA" sz="2800" b="1" dirty="0" smtClean="0">
                <a:solidFill>
                  <a:srgbClr val="004264"/>
                </a:solidFill>
                <a:latin typeface="Arial"/>
                <a:cs typeface="Arial"/>
              </a:rPr>
              <a:t>Nie-CSL-Toestande</a:t>
            </a:r>
            <a:endParaRPr lang="af-ZA" sz="2800" b="1" dirty="0">
              <a:solidFill>
                <a:srgbClr val="004264"/>
              </a:solidFill>
              <a:latin typeface="Arial"/>
              <a:cs typeface="Arial"/>
            </a:endParaRPr>
          </a:p>
        </p:txBody>
      </p:sp>
      <p:sp>
        <p:nvSpPr>
          <p:cNvPr id="2" name="TextBox 1"/>
          <p:cNvSpPr txBox="1"/>
          <p:nvPr/>
        </p:nvSpPr>
        <p:spPr>
          <a:xfrm>
            <a:off x="467690" y="549042"/>
            <a:ext cx="5086350" cy="1769715"/>
          </a:xfrm>
          <a:prstGeom prst="rect">
            <a:avLst/>
          </a:prstGeom>
          <a:noFill/>
        </p:spPr>
        <p:txBody>
          <a:bodyPr wrap="square" rtlCol="0">
            <a:spAutoFit/>
          </a:bodyPr>
          <a:lstStyle/>
          <a:p>
            <a:pPr algn="just"/>
            <a:endParaRPr lang="en-US" sz="6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25% bybetaling: Nie-formulariummedisyne</a:t>
            </a: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31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en-US" sz="1400" b="1" dirty="0" smtClean="0">
                <a:latin typeface="Arial" pitchFamily="34" charset="0"/>
                <a:cs typeface="Arial" pitchFamily="34" charset="0"/>
              </a:rPr>
              <a:t>L   R11 700     L1+    R23 300</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xmlns="" val="3978105122"/>
              </p:ext>
            </p:extLst>
          </p:nvPr>
        </p:nvGraphicFramePr>
        <p:xfrm>
          <a:off x="673309" y="2550795"/>
          <a:ext cx="3492617" cy="3581544"/>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af-ZA" sz="1200"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6238">
                <a:tc>
                  <a:txBody>
                    <a:bodyPr/>
                    <a:lstStyle/>
                    <a:p>
                      <a:r>
                        <a:rPr lang="af-ZA" sz="1200" noProof="0" smtClean="0">
                          <a:solidFill>
                            <a:schemeClr val="bg1"/>
                          </a:solidFill>
                          <a:latin typeface="Arial" pitchFamily="34" charset="0"/>
                          <a:cs typeface="Arial" pitchFamily="34" charset="0"/>
                        </a:rPr>
                        <a:t>28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ADD / ADHD</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29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Aknee - ernstig</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Ekseem</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Allergiese</a:t>
                      </a:r>
                      <a:r>
                        <a:rPr lang="af-ZA" sz="1200" baseline="0" noProof="0" dirty="0" smtClean="0">
                          <a:solidFill>
                            <a:schemeClr val="bg1"/>
                          </a:solidFill>
                          <a:latin typeface="Arial" pitchFamily="34" charset="0"/>
                          <a:cs typeface="Arial" pitchFamily="34" charset="0"/>
                        </a:rPr>
                        <a:t> rhinitis</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Migraine-profilakse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Jig-profilakse</a:t>
                      </a:r>
                      <a:endParaRPr lang="af-ZA" sz="1200" noProof="0" dirty="0">
                        <a:solidFill>
                          <a:schemeClr val="bg1"/>
                        </a:solidFill>
                        <a:latin typeface="Arial" pitchFamily="34" charset="0"/>
                        <a:cs typeface="Arial" pitchFamily="34" charset="0"/>
                      </a:endParaRPr>
                    </a:p>
                  </a:txBody>
                  <a:tcPr>
                    <a:solidFill>
                      <a:srgbClr val="0093D3"/>
                    </a:solidFill>
                  </a:tcPr>
                </a:tc>
              </a:tr>
              <a:tr h="267923">
                <a:tc>
                  <a:txBody>
                    <a:bodyPr/>
                    <a:lstStyle/>
                    <a:p>
                      <a:r>
                        <a:rPr lang="af-ZA" sz="1200" noProof="0" smtClean="0">
                          <a:solidFill>
                            <a:schemeClr val="bg1"/>
                          </a:solidFill>
                          <a:latin typeface="Arial" pitchFamily="34" charset="0"/>
                          <a:cs typeface="Arial" pitchFamily="34" charset="0"/>
                        </a:rPr>
                        <a:t>34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Endometriose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Ernstige</a:t>
                      </a:r>
                      <a:r>
                        <a:rPr lang="af-ZA" sz="1200" baseline="0" noProof="0" dirty="0" smtClean="0">
                          <a:solidFill>
                            <a:schemeClr val="bg1"/>
                          </a:solidFill>
                          <a:latin typeface="Arial" pitchFamily="34" charset="0"/>
                          <a:cs typeface="Arial" pitchFamily="34" charset="0"/>
                        </a:rPr>
                        <a:t> depressie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Chroniese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Polisistiese</a:t>
                      </a:r>
                      <a:r>
                        <a:rPr lang="af-ZA" sz="1200" baseline="0" noProof="0" dirty="0" smtClean="0">
                          <a:solidFill>
                            <a:schemeClr val="bg1"/>
                          </a:solidFill>
                          <a:latin typeface="Arial" pitchFamily="34" charset="0"/>
                          <a:cs typeface="Arial" pitchFamily="34" charset="0"/>
                        </a:rPr>
                        <a:t> ovariale sindroom</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Graves se siekte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202756764"/>
              </p:ext>
            </p:extLst>
          </p:nvPr>
        </p:nvGraphicFramePr>
        <p:xfrm>
          <a:off x="4573587" y="634483"/>
          <a:ext cx="3377594" cy="5589034"/>
        </p:xfrm>
        <a:graphic>
          <a:graphicData uri="http://schemas.openxmlformats.org/drawingml/2006/table">
            <a:tbl>
              <a:tblPr firstRow="1" bandRow="1">
                <a:tableStyleId>{5C22544A-7EE6-4342-B048-85BDC9FD1C3A}</a:tableStyleId>
              </a:tblPr>
              <a:tblGrid>
                <a:gridCol w="432677"/>
                <a:gridCol w="2944917"/>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smtClean="0">
                          <a:solidFill>
                            <a:schemeClr val="bg1"/>
                          </a:solidFill>
                          <a:latin typeface="Arial" pitchFamily="34" charset="0"/>
                          <a:cs typeface="Arial" pitchFamily="34" charset="0"/>
                        </a:rPr>
                        <a:t>39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Obsessief-kompulsiewe versteuring</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40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Beroerte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smtClean="0">
                          <a:solidFill>
                            <a:schemeClr val="bg1"/>
                          </a:solidFill>
                          <a:latin typeface="Arial" pitchFamily="34" charset="0"/>
                          <a:cs typeface="Arial" pitchFamily="34" charset="0"/>
                        </a:rPr>
                        <a:t>41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Paraplegie /</a:t>
                      </a:r>
                      <a:r>
                        <a:rPr lang="af-ZA" sz="1200" baseline="0" noProof="0" dirty="0" smtClean="0">
                          <a:solidFill>
                            <a:schemeClr val="bg1"/>
                          </a:solidFill>
                          <a:latin typeface="Arial" pitchFamily="34" charset="0"/>
                          <a:cs typeface="Arial" pitchFamily="34" charset="0"/>
                        </a:rPr>
                        <a:t> Kwadruplegie</a:t>
                      </a:r>
                      <a:endParaRPr lang="af-ZA" sz="1200" noProof="0" dirty="0">
                        <a:solidFill>
                          <a:schemeClr val="bg1"/>
                        </a:solidFill>
                        <a:latin typeface="Arial" pitchFamily="34" charset="0"/>
                        <a:cs typeface="Arial" pitchFamily="34" charset="0"/>
                      </a:endParaRP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42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Pulmonale embolisme</a:t>
                      </a:r>
                      <a:endParaRPr lang="af-ZA" sz="1200" noProof="0" dirty="0">
                        <a:solidFill>
                          <a:schemeClr val="bg1"/>
                        </a:solidFill>
                        <a:latin typeface="Arial" pitchFamily="34" charset="0"/>
                        <a:cs typeface="Arial" pitchFamily="34" charset="0"/>
                      </a:endParaRPr>
                    </a:p>
                  </a:txBody>
                  <a:tcPr>
                    <a:solidFill>
                      <a:srgbClr val="0093D3"/>
                    </a:solidFill>
                  </a:tcPr>
                </a:tc>
              </a:tr>
              <a:tr h="245316">
                <a:tc>
                  <a:txBody>
                    <a:bodyPr/>
                    <a:lstStyle/>
                    <a:p>
                      <a:r>
                        <a:rPr lang="af-ZA" sz="1200" noProof="0" smtClean="0">
                          <a:solidFill>
                            <a:schemeClr val="bg1"/>
                          </a:solidFill>
                          <a:latin typeface="Arial" pitchFamily="34" charset="0"/>
                          <a:cs typeface="Arial" pitchFamily="34" charset="0"/>
                        </a:rPr>
                        <a:t>43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Goedaardige</a:t>
                      </a:r>
                      <a:r>
                        <a:rPr lang="af-ZA" sz="1200" baseline="0" noProof="0" dirty="0" smtClean="0">
                          <a:solidFill>
                            <a:schemeClr val="bg1"/>
                          </a:solidFill>
                          <a:latin typeface="Arial" pitchFamily="34" charset="0"/>
                          <a:cs typeface="Arial" pitchFamily="34" charset="0"/>
                        </a:rPr>
                        <a:t> prostaathipertrofie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Osteoporose</a:t>
                      </a:r>
                      <a:endParaRPr lang="af-ZA" sz="1200" noProof="0" dirty="0">
                        <a:solidFill>
                          <a:schemeClr val="bg1"/>
                        </a:solidFill>
                        <a:latin typeface="Arial" pitchFamily="34" charset="0"/>
                        <a:cs typeface="Arial" pitchFamily="34" charset="0"/>
                      </a:endParaRPr>
                    </a:p>
                  </a:txBody>
                  <a:tcPr>
                    <a:solidFill>
                      <a:srgbClr val="0093D3"/>
                    </a:solidFill>
                  </a:tcPr>
                </a:tc>
              </a:tr>
              <a:tr h="254076">
                <a:tc>
                  <a:txBody>
                    <a:bodyPr/>
                    <a:lstStyle/>
                    <a:p>
                      <a:r>
                        <a:rPr lang="af-ZA" sz="1200" noProof="0" smtClean="0">
                          <a:solidFill>
                            <a:schemeClr val="bg1"/>
                          </a:solidFill>
                          <a:latin typeface="Arial" pitchFamily="34" charset="0"/>
                          <a:cs typeface="Arial" pitchFamily="34" charset="0"/>
                        </a:rPr>
                        <a:t>45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Psoriase</a:t>
                      </a:r>
                      <a:endParaRPr lang="af-ZA" sz="1200" noProof="0" dirty="0">
                        <a:solidFill>
                          <a:schemeClr val="bg1"/>
                        </a:solidFill>
                        <a:latin typeface="Arial" pitchFamily="34" charset="0"/>
                        <a:cs typeface="Arial" pitchFamily="34" charset="0"/>
                      </a:endParaRPr>
                    </a:p>
                  </a:txBody>
                  <a:tcPr>
                    <a:solidFill>
                      <a:srgbClr val="0093D3"/>
                    </a:solidFill>
                  </a:tcPr>
                </a:tc>
              </a:tr>
              <a:tr h="246456">
                <a:tc>
                  <a:txBody>
                    <a:bodyPr/>
                    <a:lstStyle/>
                    <a:p>
                      <a:r>
                        <a:rPr lang="af-ZA" sz="1200" noProof="0" smtClean="0">
                          <a:solidFill>
                            <a:schemeClr val="bg1"/>
                          </a:solidFill>
                          <a:latin typeface="Arial" pitchFamily="34" charset="0"/>
                          <a:cs typeface="Arial" pitchFamily="34" charset="0"/>
                        </a:rPr>
                        <a:t>46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Urinêre</a:t>
                      </a:r>
                      <a:r>
                        <a:rPr lang="af-ZA" sz="1200" baseline="0" noProof="0" dirty="0" smtClean="0">
                          <a:solidFill>
                            <a:schemeClr val="bg1"/>
                          </a:solidFill>
                          <a:latin typeface="Arial" pitchFamily="34" charset="0"/>
                          <a:cs typeface="Arial" pitchFamily="34" charset="0"/>
                        </a:rPr>
                        <a:t> inkontinensie</a:t>
                      </a:r>
                      <a:endParaRPr lang="af-ZA" sz="1200" noProof="0" dirty="0">
                        <a:solidFill>
                          <a:schemeClr val="bg1"/>
                        </a:solidFill>
                        <a:latin typeface="Arial" pitchFamily="34" charset="0"/>
                        <a:cs typeface="Arial" pitchFamily="34" charset="0"/>
                      </a:endParaRPr>
                    </a:p>
                  </a:txBody>
                  <a:tcPr>
                    <a:solidFill>
                      <a:srgbClr val="0093D3"/>
                    </a:solidFill>
                  </a:tcPr>
                </a:tc>
              </a:tr>
              <a:tr h="257886">
                <a:tc>
                  <a:txBody>
                    <a:bodyPr/>
                    <a:lstStyle/>
                    <a:p>
                      <a:r>
                        <a:rPr lang="af-ZA" sz="1200" noProof="0" smtClean="0">
                          <a:solidFill>
                            <a:schemeClr val="bg1"/>
                          </a:solidFill>
                          <a:latin typeface="Arial" pitchFamily="34" charset="0"/>
                          <a:cs typeface="Arial" pitchFamily="34" charset="0"/>
                        </a:rPr>
                        <a:t>47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Paget</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59791">
                <a:tc>
                  <a:txBody>
                    <a:bodyPr/>
                    <a:lstStyle/>
                    <a:p>
                      <a:r>
                        <a:rPr lang="af-ZA" sz="1200" noProof="0" smtClean="0">
                          <a:solidFill>
                            <a:schemeClr val="bg1"/>
                          </a:solidFill>
                          <a:latin typeface="Arial" pitchFamily="34" charset="0"/>
                          <a:cs typeface="Arial" pitchFamily="34" charset="0"/>
                        </a:rPr>
                        <a:t>48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Gastro-esofageale siekte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Ankiloserende spondilitis</a:t>
                      </a:r>
                      <a:endParaRPr lang="af-ZA" sz="1200" noProof="0" dirty="0">
                        <a:solidFill>
                          <a:schemeClr val="bg1"/>
                        </a:solidFill>
                        <a:latin typeface="Arial" pitchFamily="34" charset="0"/>
                        <a:cs typeface="Arial" pitchFamily="34" charset="0"/>
                      </a:endParaRPr>
                    </a:p>
                  </a:txBody>
                  <a:tcPr>
                    <a:solidFill>
                      <a:srgbClr val="0093D3"/>
                    </a:solidFill>
                  </a:tcPr>
                </a:tc>
              </a:tr>
              <a:tr h="235026">
                <a:tc>
                  <a:txBody>
                    <a:bodyPr/>
                    <a:lstStyle/>
                    <a:p>
                      <a:r>
                        <a:rPr lang="af-ZA" sz="1200" noProof="0" smtClean="0">
                          <a:solidFill>
                            <a:schemeClr val="bg1"/>
                          </a:solidFill>
                          <a:latin typeface="Arial" pitchFamily="34" charset="0"/>
                          <a:cs typeface="Arial" pitchFamily="34" charset="0"/>
                        </a:rPr>
                        <a:t>50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Hipofiseale</a:t>
                      </a:r>
                      <a:r>
                        <a:rPr lang="af-ZA" sz="1200" baseline="0" noProof="0" dirty="0" smtClean="0">
                          <a:solidFill>
                            <a:schemeClr val="bg1"/>
                          </a:solidFill>
                          <a:latin typeface="Arial" pitchFamily="34" charset="0"/>
                          <a:cs typeface="Arial" pitchFamily="34" charset="0"/>
                        </a:rPr>
                        <a:t> adenoom</a:t>
                      </a:r>
                      <a:endParaRPr lang="af-ZA" sz="1200" noProof="0" dirty="0">
                        <a:solidFill>
                          <a:schemeClr val="bg1"/>
                        </a:solidFill>
                        <a:latin typeface="Arial" pitchFamily="34" charset="0"/>
                        <a:cs typeface="Arial" pitchFamily="34" charset="0"/>
                      </a:endParaRPr>
                    </a:p>
                  </a:txBody>
                  <a:tcPr>
                    <a:solidFill>
                      <a:srgbClr val="0093D3"/>
                    </a:solidFill>
                  </a:tcPr>
                </a:tc>
              </a:tr>
              <a:tr h="204712">
                <a:tc>
                  <a:txBody>
                    <a:bodyPr/>
                    <a:lstStyle/>
                    <a:p>
                      <a:r>
                        <a:rPr lang="af-ZA" sz="1200" noProof="0" smtClean="0">
                          <a:solidFill>
                            <a:schemeClr val="bg1"/>
                          </a:solidFill>
                          <a:latin typeface="Arial" pitchFamily="34" charset="0"/>
                          <a:cs typeface="Arial" pitchFamily="34" charset="0"/>
                        </a:rPr>
                        <a:t>51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Osteoartritis</a:t>
                      </a:r>
                      <a:endParaRPr lang="af-ZA" sz="1200" noProof="0" dirty="0">
                        <a:solidFill>
                          <a:schemeClr val="bg1"/>
                        </a:solidFill>
                        <a:latin typeface="Arial" pitchFamily="34" charset="0"/>
                        <a:cs typeface="Arial" pitchFamily="34" charset="0"/>
                      </a:endParaRPr>
                    </a:p>
                  </a:txBody>
                  <a:tcPr>
                    <a:solidFill>
                      <a:srgbClr val="0093D3"/>
                    </a:solidFill>
                  </a:tcPr>
                </a:tc>
              </a:tr>
              <a:tr h="263767">
                <a:tc>
                  <a:txBody>
                    <a:bodyPr/>
                    <a:lstStyle/>
                    <a:p>
                      <a:r>
                        <a:rPr lang="af-ZA" sz="1200" noProof="0" smtClean="0">
                          <a:solidFill>
                            <a:schemeClr val="bg1"/>
                          </a:solidFill>
                          <a:latin typeface="Arial" pitchFamily="34" charset="0"/>
                          <a:cs typeface="Arial" pitchFamily="34" charset="0"/>
                        </a:rPr>
                        <a:t>52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Alzheimer</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81674">
                <a:tc>
                  <a:txBody>
                    <a:bodyPr/>
                    <a:lstStyle/>
                    <a:p>
                      <a:r>
                        <a:rPr lang="af-ZA" sz="1200" noProof="0" smtClean="0">
                          <a:solidFill>
                            <a:schemeClr val="bg1"/>
                          </a:solidFill>
                          <a:latin typeface="Arial" pitchFamily="34" charset="0"/>
                          <a:cs typeface="Arial" pitchFamily="34" charset="0"/>
                        </a:rPr>
                        <a:t>53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Aplastiese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233409">
                <a:tc>
                  <a:txBody>
                    <a:bodyPr/>
                    <a:lstStyle/>
                    <a:p>
                      <a:r>
                        <a:rPr lang="af-ZA" sz="1200" noProof="0" smtClean="0">
                          <a:solidFill>
                            <a:schemeClr val="bg1"/>
                          </a:solidFill>
                          <a:latin typeface="Arial" pitchFamily="34" charset="0"/>
                          <a:cs typeface="Arial" pitchFamily="34" charset="0"/>
                        </a:rPr>
                        <a:t>54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Kollageensiektes</a:t>
                      </a:r>
                      <a:endParaRPr lang="af-ZA" sz="1200" noProof="0" dirty="0">
                        <a:solidFill>
                          <a:schemeClr val="bg1"/>
                        </a:solidFill>
                        <a:latin typeface="Arial" pitchFamily="34" charset="0"/>
                        <a:cs typeface="Arial" pitchFamily="34" charset="0"/>
                      </a:endParaRPr>
                    </a:p>
                  </a:txBody>
                  <a:tcPr>
                    <a:solidFill>
                      <a:srgbClr val="0093D3"/>
                    </a:solidFill>
                  </a:tcPr>
                </a:tc>
              </a:tr>
              <a:tr h="197214">
                <a:tc>
                  <a:txBody>
                    <a:bodyPr/>
                    <a:lstStyle/>
                    <a:p>
                      <a:r>
                        <a:rPr lang="af-ZA" sz="1200" noProof="0" smtClean="0">
                          <a:solidFill>
                            <a:schemeClr val="bg1"/>
                          </a:solidFill>
                          <a:latin typeface="Arial" pitchFamily="34" charset="0"/>
                          <a:cs typeface="Arial" pitchFamily="34" charset="0"/>
                        </a:rPr>
                        <a:t>55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Cushing se siekte</a:t>
                      </a:r>
                      <a:endParaRPr lang="af-ZA" sz="1200" noProof="0" dirty="0">
                        <a:solidFill>
                          <a:schemeClr val="bg1"/>
                        </a:solidFill>
                        <a:latin typeface="Arial" pitchFamily="34" charset="0"/>
                        <a:cs typeface="Arial" pitchFamily="34" charset="0"/>
                      </a:endParaRPr>
                    </a:p>
                  </a:txBody>
                  <a:tcPr>
                    <a:solidFill>
                      <a:srgbClr val="0093D3"/>
                    </a:solidFill>
                  </a:tcPr>
                </a:tc>
              </a:tr>
              <a:tr h="237219">
                <a:tc>
                  <a:txBody>
                    <a:bodyPr/>
                    <a:lstStyle/>
                    <a:p>
                      <a:r>
                        <a:rPr lang="af-ZA" sz="1200" noProof="0" smtClean="0">
                          <a:solidFill>
                            <a:schemeClr val="bg1"/>
                          </a:solidFill>
                          <a:latin typeface="Arial" pitchFamily="34" charset="0"/>
                          <a:cs typeface="Arial" pitchFamily="34" charset="0"/>
                        </a:rPr>
                        <a:t>56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Sistiese</a:t>
                      </a:r>
                      <a:r>
                        <a:rPr lang="af-ZA" sz="1200" baseline="0" noProof="0" dirty="0" smtClean="0">
                          <a:solidFill>
                            <a:schemeClr val="bg1"/>
                          </a:solidFill>
                          <a:latin typeface="Arial" pitchFamily="34" charset="0"/>
                          <a:cs typeface="Arial" pitchFamily="34" charset="0"/>
                        </a:rPr>
                        <a:t> fibrose</a:t>
                      </a:r>
                      <a:endParaRPr lang="af-ZA" sz="1200" noProof="0" dirty="0">
                        <a:solidFill>
                          <a:schemeClr val="bg1"/>
                        </a:solidFill>
                        <a:latin typeface="Arial" pitchFamily="34" charset="0"/>
                        <a:cs typeface="Arial" pitchFamily="34" charset="0"/>
                      </a:endParaRPr>
                    </a:p>
                  </a:txBody>
                  <a:tcPr>
                    <a:solidFill>
                      <a:srgbClr val="0093D3"/>
                    </a:solidFill>
                  </a:tcPr>
                </a:tc>
              </a:tr>
              <a:tr h="220074">
                <a:tc>
                  <a:txBody>
                    <a:bodyPr/>
                    <a:lstStyle/>
                    <a:p>
                      <a:r>
                        <a:rPr lang="af-ZA" sz="1200" noProof="0" smtClean="0">
                          <a:solidFill>
                            <a:schemeClr val="bg1"/>
                          </a:solidFill>
                          <a:latin typeface="Arial" pitchFamily="34" charset="0"/>
                          <a:cs typeface="Arial" pitchFamily="34" charset="0"/>
                        </a:rPr>
                        <a:t>57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Dermatomiositis</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88675" y="93011"/>
            <a:ext cx="838907"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5428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5" name="TextBox 4"/>
          <p:cNvSpPr txBox="1"/>
          <p:nvPr/>
        </p:nvSpPr>
        <p:spPr>
          <a:xfrm>
            <a:off x="510555" y="0"/>
            <a:ext cx="193862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736070734"/>
              </p:ext>
            </p:extLst>
          </p:nvPr>
        </p:nvGraphicFramePr>
        <p:xfrm>
          <a:off x="768079" y="3903208"/>
          <a:ext cx="4863101" cy="1745712"/>
        </p:xfrm>
        <a:graphic>
          <a:graphicData uri="http://schemas.openxmlformats.org/drawingml/2006/table">
            <a:tbl>
              <a:tblPr/>
              <a:tblGrid>
                <a:gridCol w="4863101"/>
              </a:tblGrid>
              <a:tr h="1745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af-ZA" sz="1200" b="1" noProof="0" dirty="0" smtClean="0">
                          <a:latin typeface=""/>
                        </a:rPr>
                        <a:t>100% van Bestmed-tarief: Onbeperk – Enige privaathospitaal</a:t>
                      </a:r>
                    </a:p>
                    <a:p>
                      <a:pPr marL="0" marR="0" lvl="0" indent="0" algn="l" defTabSz="914400" rtl="0" eaLnBrk="1" fontAlgn="base" latinLnBrk="0" hangingPunct="1">
                        <a:lnSpc>
                          <a:spcPct val="100000"/>
                        </a:lnSpc>
                        <a:spcBef>
                          <a:spcPct val="0"/>
                        </a:spcBef>
                        <a:spcAft>
                          <a:spcPct val="0"/>
                        </a:spcAft>
                        <a:buClrTx/>
                        <a:buSzTx/>
                        <a:buFontTx/>
                        <a:buNone/>
                        <a:tabLst/>
                      </a:pPr>
                      <a:endParaRPr lang="af-ZA" sz="500" b="1"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dirty="0" smtClean="0">
                          <a:ln>
                            <a:noFill/>
                          </a:ln>
                          <a:solidFill>
                            <a:schemeClr val="tx1"/>
                          </a:solidFill>
                          <a:effectLst/>
                          <a:latin typeface="Arial"/>
                          <a:ea typeface="ＭＳ Ｐゴシック" charset="0"/>
                          <a:cs typeface="Arial" charset="0"/>
                        </a:rPr>
                        <a:t>Geen bybetalings vir prosedures nie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dirty="0" smtClean="0">
                          <a:ln>
                            <a:noFill/>
                          </a:ln>
                          <a:solidFill>
                            <a:schemeClr val="tx1"/>
                          </a:solidFill>
                          <a:effectLst/>
                          <a:latin typeface="Arial"/>
                          <a:ea typeface="ＭＳ Ｐゴシック" charset="0"/>
                          <a:cs typeface="Arial" charset="0"/>
                        </a:rPr>
                        <a:t>Noodgevalle:                      ER24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1" i="0" u="none" strike="noStrike" cap="none" normalizeH="0" baseline="0" dirty="0" smtClean="0">
                        <a:ln>
                          <a:noFill/>
                        </a:ln>
                        <a:solidFill>
                          <a:schemeClr val="tx1"/>
                        </a:solidFill>
                        <a:effectLst/>
                        <a:latin typeface="Arial"/>
                        <a:ea typeface="ＭＳ Ｐゴシック" charset="0"/>
                        <a:cs typeface="Arial" charset="0"/>
                      </a:endParaRPr>
                    </a:p>
                    <a:p>
                      <a:pPr fontAlgn="t">
                        <a:lnSpc>
                          <a:spcPct val="100000"/>
                        </a:lnSpc>
                        <a:spcBef>
                          <a:spcPts val="0"/>
                        </a:spcBef>
                        <a:spcAft>
                          <a:spcPts val="0"/>
                        </a:spcAft>
                      </a:pPr>
                      <a:r>
                        <a:rPr lang="af-ZA" sz="1200" b="1" noProof="0" dirty="0" smtClean="0">
                          <a:latin typeface=""/>
                        </a:rPr>
                        <a:t>Onbeperkte voordele vir ortopediese en mediese toestelle</a:t>
                      </a:r>
                      <a:endParaRPr lang="af-ZA" sz="5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1"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dirty="0" smtClean="0">
                          <a:ln>
                            <a:noFill/>
                          </a:ln>
                          <a:solidFill>
                            <a:schemeClr val="tx1"/>
                          </a:solidFill>
                          <a:effectLst/>
                          <a:latin typeface="Arial"/>
                          <a:ea typeface="ＭＳ Ｐゴシック" charset="0"/>
                          <a:cs typeface="Arial" charset="0"/>
                        </a:rPr>
                        <a:t>Borsverkleining geïnkorporeer by onbeperkte chirurgiese prosedures &amp; 100% indien voorafgoedgekeur</a:t>
                      </a:r>
                      <a:endParaRPr kumimoji="0" lang="af-ZA" sz="12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4184010028"/>
              </p:ext>
            </p:extLst>
          </p:nvPr>
        </p:nvGraphicFramePr>
        <p:xfrm>
          <a:off x="790333" y="925513"/>
          <a:ext cx="4163336" cy="1036637"/>
        </p:xfrm>
        <a:graphic>
          <a:graphicData uri="http://schemas.openxmlformats.org/drawingml/2006/table">
            <a:tbl>
              <a:tblPr firstRow="1" bandRow="1">
                <a:effectLst/>
                <a:tableStyleId>{5C22544A-7EE6-4342-B048-85BDC9FD1C3A}</a:tableStyleId>
              </a:tblPr>
              <a:tblGrid>
                <a:gridCol w="1939993"/>
                <a:gridCol w="2223343"/>
              </a:tblGrid>
              <a:tr h="304893">
                <a:tc gridSpan="2">
                  <a:txBody>
                    <a:bodyPr/>
                    <a:lstStyle/>
                    <a:p>
                      <a:r>
                        <a:rPr lang="af-ZA" sz="1200" b="1" noProof="0" dirty="0" smtClean="0">
                          <a:solidFill>
                            <a:schemeClr val="tx1"/>
                          </a:solidFill>
                          <a:latin typeface="Arial" pitchFamily="34" charset="0"/>
                          <a:cs typeface="Arial" pitchFamily="34" charset="0"/>
                        </a:rPr>
                        <a:t>Onderworpe aan Skemavoordele</a:t>
                      </a:r>
                      <a:endParaRPr lang="af-ZA" sz="1200" b="1" noProof="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ZA"/>
                    </a:p>
                  </a:txBody>
                  <a:tcPr/>
                </a:tc>
              </a:tr>
              <a:tr h="731744">
                <a:tc>
                  <a:txBody>
                    <a:bodyPr/>
                    <a:lstStyle/>
                    <a:p>
                      <a:pPr algn="l"/>
                      <a:r>
                        <a:rPr lang="af-ZA" sz="1200" b="1" noProof="0" dirty="0" smtClean="0">
                          <a:solidFill>
                            <a:schemeClr val="tx1"/>
                          </a:solidFill>
                          <a:latin typeface="Arial" pitchFamily="34" charset="0"/>
                          <a:cs typeface="Arial" pitchFamily="34" charset="0"/>
                        </a:rPr>
                        <a:t>Algehele jaarlikse limiet</a:t>
                      </a:r>
                      <a:endParaRPr lang="af-ZA" sz="1200" b="1" baseline="0" noProof="0" dirty="0" smtClean="0">
                        <a:solidFill>
                          <a:schemeClr val="tx1"/>
                        </a:solidFill>
                        <a:latin typeface="Arial" pitchFamily="34" charset="0"/>
                        <a:cs typeface="Arial" pitchFamily="34" charset="0"/>
                      </a:endParaRPr>
                    </a:p>
                    <a:p>
                      <a:pPr algn="l"/>
                      <a:r>
                        <a:rPr lang="af-ZA" sz="1200" b="0" baseline="0" noProof="0" dirty="0" smtClean="0">
                          <a:solidFill>
                            <a:schemeClr val="tx1"/>
                          </a:solidFill>
                          <a:latin typeface="Arial" pitchFamily="34" charset="0"/>
                          <a:cs typeface="Arial" pitchFamily="34" charset="0"/>
                        </a:rPr>
                        <a:t>L       R23 000</a:t>
                      </a:r>
                    </a:p>
                    <a:p>
                      <a:pPr algn="l"/>
                      <a:r>
                        <a:rPr lang="af-ZA" sz="1200" b="0" baseline="0" noProof="0" dirty="0" smtClean="0">
                          <a:solidFill>
                            <a:schemeClr val="tx1"/>
                          </a:solidFill>
                          <a:latin typeface="Arial" pitchFamily="34" charset="0"/>
                          <a:cs typeface="Arial" pitchFamily="34" charset="0"/>
                        </a:rPr>
                        <a:t>L1+   R37 000</a:t>
                      </a:r>
                      <a:endParaRPr lang="af-ZA" sz="1200" b="0" noProof="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af-ZA" sz="1200" noProof="0" dirty="0" smtClean="0">
                        <a:solidFill>
                          <a:schemeClr val="tx1"/>
                        </a:solidFill>
                        <a:latin typeface="Arial" pitchFamily="34" charset="0"/>
                        <a:cs typeface="Arial" pitchFamily="34" charset="0"/>
                      </a:endParaRPr>
                    </a:p>
                    <a:p>
                      <a:pPr algn="l">
                        <a:spcBef>
                          <a:spcPts val="600"/>
                        </a:spcBef>
                      </a:pPr>
                      <a:r>
                        <a:rPr lang="af-ZA" sz="1200" b="1" noProof="0" dirty="0" smtClean="0">
                          <a:solidFill>
                            <a:schemeClr val="tx1"/>
                          </a:solidFill>
                          <a:latin typeface="Arial" pitchFamily="34" charset="0"/>
                          <a:cs typeface="Arial" pitchFamily="34" charset="0"/>
                        </a:rPr>
                        <a:t>  Sublimiete geld</a:t>
                      </a:r>
                      <a:endParaRPr lang="af-ZA" sz="1200" b="1" noProof="0" dirty="0">
                        <a:solidFill>
                          <a:schemeClr val="tx1"/>
                        </a:solidFill>
                        <a:latin typeface="Arial" pitchFamily="34" charset="0"/>
                        <a:cs typeface="Arial" pitchFamily="34" charset="0"/>
                      </a:endParaRPr>
                    </a:p>
                  </a:txBody>
                  <a:tcPr marL="91439" marR="91439" marT="45734" marB="45734">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Right Brace 12"/>
          <p:cNvSpPr/>
          <p:nvPr/>
        </p:nvSpPr>
        <p:spPr>
          <a:xfrm>
            <a:off x="2581019" y="1281086"/>
            <a:ext cx="214875" cy="719137"/>
          </a:xfrm>
          <a:prstGeom prst="rightBrace">
            <a:avLst/>
          </a:prstGeom>
          <a:ln>
            <a:solidFill>
              <a:srgbClr val="F5F12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dirty="0">
              <a:solidFill>
                <a:prstClr val="black"/>
              </a:solidFill>
            </a:endParaRPr>
          </a:p>
        </p:txBody>
      </p:sp>
      <p:sp>
        <p:nvSpPr>
          <p:cNvPr id="15" name="Rectangle 14"/>
          <p:cNvSpPr/>
          <p:nvPr/>
        </p:nvSpPr>
        <p:spPr>
          <a:xfrm>
            <a:off x="704702" y="3700912"/>
            <a:ext cx="45719" cy="2026257"/>
          </a:xfrm>
          <a:prstGeom prst="rect">
            <a:avLst/>
          </a:prstGeom>
          <a:solidFill>
            <a:srgbClr val="F5F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6" name="Rectangle 15"/>
          <p:cNvSpPr/>
          <p:nvPr/>
        </p:nvSpPr>
        <p:spPr>
          <a:xfrm>
            <a:off x="704701" y="540625"/>
            <a:ext cx="71437" cy="3052763"/>
          </a:xfrm>
          <a:prstGeom prst="rect">
            <a:avLst/>
          </a:prstGeom>
          <a:gradFill flip="none" rotWithShape="1">
            <a:gsLst>
              <a:gs pos="0">
                <a:srgbClr val="F5F128"/>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17" name="TextBox 16"/>
          <p:cNvSpPr txBox="1">
            <a:spLocks noChangeArrowheads="1"/>
          </p:cNvSpPr>
          <p:nvPr/>
        </p:nvSpPr>
        <p:spPr bwMode="auto">
          <a:xfrm rot="16200000">
            <a:off x="-34017" y="4324842"/>
            <a:ext cx="9284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Hospitaal-</a:t>
            </a:r>
            <a:br>
              <a:rPr lang="af-ZA" sz="1200" b="1" dirty="0" smtClean="0">
                <a:latin typeface=""/>
              </a:rPr>
            </a:br>
            <a:r>
              <a:rPr lang="af-ZA" sz="1200" b="1" dirty="0" smtClean="0">
                <a:latin typeface=""/>
              </a:rPr>
              <a:t>voordeel</a:t>
            </a:r>
            <a:endParaRPr lang="af-ZA" sz="1200" b="1" dirty="0">
              <a:latin typeface=""/>
            </a:endParaRPr>
          </a:p>
        </p:txBody>
      </p:sp>
      <p:sp>
        <p:nvSpPr>
          <p:cNvPr id="18" name="TextBox 17"/>
          <p:cNvSpPr txBox="1">
            <a:spLocks noChangeArrowheads="1"/>
          </p:cNvSpPr>
          <p:nvPr/>
        </p:nvSpPr>
        <p:spPr bwMode="auto">
          <a:xfrm rot="16200000">
            <a:off x="-301726" y="2568908"/>
            <a:ext cx="146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Chroniese siekte-</a:t>
            </a:r>
          </a:p>
          <a:p>
            <a:pPr algn="ctr"/>
            <a:r>
              <a:rPr lang="af-ZA" sz="1200" b="1" dirty="0" smtClean="0">
                <a:latin typeface=""/>
              </a:rPr>
              <a:t>voordeel</a:t>
            </a:r>
            <a:endParaRPr lang="af-ZA" sz="1200" b="1" dirty="0">
              <a:latin typeface=""/>
            </a:endParaRPr>
          </a:p>
        </p:txBody>
      </p:sp>
      <p:sp>
        <p:nvSpPr>
          <p:cNvPr id="19" name="TextBox 18"/>
          <p:cNvSpPr txBox="1">
            <a:spLocks noChangeArrowheads="1"/>
          </p:cNvSpPr>
          <p:nvPr/>
        </p:nvSpPr>
        <p:spPr bwMode="auto">
          <a:xfrm rot="16200000">
            <a:off x="-94129" y="1163439"/>
            <a:ext cx="10486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Dag-tot-dag</a:t>
            </a:r>
          </a:p>
          <a:p>
            <a:pPr algn="ctr"/>
            <a:r>
              <a:rPr lang="af-ZA" sz="1200" b="1" dirty="0" smtClean="0">
                <a:latin typeface=""/>
              </a:rPr>
              <a:t>voordeel</a:t>
            </a:r>
            <a:endParaRPr lang="af-ZA" sz="1200" b="1" dirty="0">
              <a:latin typeface=""/>
            </a:endParaRPr>
          </a:p>
        </p:txBody>
      </p:sp>
      <p:graphicFrame>
        <p:nvGraphicFramePr>
          <p:cNvPr id="20" name="Table 19"/>
          <p:cNvGraphicFramePr>
            <a:graphicFrameLocks noGrp="1"/>
          </p:cNvGraphicFramePr>
          <p:nvPr>
            <p:extLst>
              <p:ext uri="{D42A27DB-BD31-4B8C-83A1-F6EECF244321}">
                <p14:modId xmlns:p14="http://schemas.microsoft.com/office/powerpoint/2010/main" xmlns="" val="1778390000"/>
              </p:ext>
            </p:extLst>
          </p:nvPr>
        </p:nvGraphicFramePr>
        <p:xfrm>
          <a:off x="790332" y="2104440"/>
          <a:ext cx="4163336" cy="1463676"/>
        </p:xfrm>
        <a:graphic>
          <a:graphicData uri="http://schemas.openxmlformats.org/drawingml/2006/table">
            <a:tbl>
              <a:tblPr/>
              <a:tblGrid>
                <a:gridCol w="4163336"/>
              </a:tblGrid>
              <a:tr h="1463676">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fontAlgn="t"/>
                      <a:r>
                        <a:rPr lang="af-ZA" sz="1200" noProof="0" dirty="0" smtClean="0">
                          <a:latin typeface=""/>
                        </a:rPr>
                        <a:t>  &gt;   20% bybetaling vir nie-formulariummedisyne</a:t>
                      </a:r>
                    </a:p>
                    <a:p>
                      <a:pPr fontAlgn="t"/>
                      <a:endParaRPr lang="af-ZA" sz="900" b="1" noProof="0" dirty="0" smtClean="0">
                        <a:latin typeface=""/>
                      </a:endParaRPr>
                    </a:p>
                    <a:p>
                      <a:pPr fontAlgn="t"/>
                      <a:r>
                        <a:rPr lang="af-ZA" sz="1200" b="1" noProof="0" dirty="0" smtClean="0">
                          <a:latin typeface=""/>
                        </a:rPr>
                        <a:t>Nie-CSL-chroniese toestande</a:t>
                      </a:r>
                      <a:endParaRPr lang="af-ZA" sz="1200" noProof="0" dirty="0" smtClean="0">
                        <a:latin typefac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  &gt;  45 toestande gedek teen 85% van Bestmed-tarief</a:t>
                      </a:r>
                      <a:endParaRPr kumimoji="0" lang="af-ZA" sz="1200" b="0" i="0" u="none" strike="noStrike" cap="none" normalizeH="0" baseline="0" dirty="0" smtClean="0">
                        <a:ln>
                          <a:noFill/>
                        </a:ln>
                        <a:solidFill>
                          <a:srgbClr val="2A002A"/>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rgbClr val="2A002A"/>
                          </a:solidFill>
                          <a:effectLst/>
                          <a:latin typeface="Arial"/>
                          <a:ea typeface="ＭＳ Ｐゴシック" charset="0"/>
                          <a:cs typeface="Arial" charset="0"/>
                        </a:rPr>
                        <a:t>  &gt;  Beperk tot:    </a:t>
                      </a:r>
                      <a:r>
                        <a:rPr kumimoji="0" lang="en-US" sz="1200" b="1" i="0" u="none" strike="noStrike" cap="none" normalizeH="0" baseline="0" dirty="0" smtClean="0">
                          <a:ln>
                            <a:noFill/>
                          </a:ln>
                          <a:solidFill>
                            <a:schemeClr val="tx1"/>
                          </a:solidFill>
                          <a:effectLst/>
                          <a:latin typeface="Arial"/>
                          <a:ea typeface="ＭＳ Ｐゴシック" charset="0"/>
                          <a:cs typeface="Arial" charset="0"/>
                        </a:rPr>
                        <a:t>L  R16 000      L1+   R32 </a:t>
                      </a:r>
                      <a:r>
                        <a:rPr kumimoji="0" lang="en-US" sz="1200" b="1" i="0" u="none" strike="noStrike" cap="none" normalizeH="0" baseline="0" dirty="0">
                          <a:ln>
                            <a:noFill/>
                          </a:ln>
                          <a:solidFill>
                            <a:schemeClr val="tx1"/>
                          </a:solidFill>
                          <a:effectLst/>
                          <a:latin typeface="Arial"/>
                          <a:ea typeface="ＭＳ Ｐゴシック" charset="0"/>
                          <a:cs typeface="Arial" charset="0"/>
                        </a:rPr>
                        <a:t>000</a:t>
                      </a:r>
                    </a:p>
                  </a:txBody>
                  <a:tcPr marT="45714" marB="45714" horzOverflow="overflow">
                    <a:lnL>
                      <a:noFill/>
                    </a:lnL>
                    <a:lnR>
                      <a:noFill/>
                    </a:lnR>
                    <a:lnT>
                      <a:noFill/>
                    </a:lnT>
                    <a:lnB>
                      <a:noFill/>
                    </a:lnB>
                    <a:lnTlToBr>
                      <a:noFill/>
                    </a:lnTlToBr>
                    <a:lnBlToTr>
                      <a:noFill/>
                    </a:lnBlToTr>
                    <a:noFill/>
                  </a:tcPr>
                </a:tc>
              </a:tr>
            </a:tbl>
          </a:graphicData>
        </a:graphic>
      </p:graphicFrame>
      <p:pic>
        <p:nvPicPr>
          <p:cNvPr id="6146" name="Picture 2" descr="C:\Users\wernervw\Desktop\Option Logos\Pace-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95628" y="58992"/>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43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5" name="TextBox 4"/>
          <p:cNvSpPr txBox="1"/>
          <p:nvPr/>
        </p:nvSpPr>
        <p:spPr>
          <a:xfrm>
            <a:off x="503795" y="-33188"/>
            <a:ext cx="2028343"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2874202853"/>
              </p:ext>
            </p:extLst>
          </p:nvPr>
        </p:nvGraphicFramePr>
        <p:xfrm>
          <a:off x="624840" y="835511"/>
          <a:ext cx="7478408" cy="4716243"/>
        </p:xfrm>
        <a:graphic>
          <a:graphicData uri="http://schemas.openxmlformats.org/drawingml/2006/table">
            <a:tbl>
              <a:tblPr/>
              <a:tblGrid>
                <a:gridCol w="4052575"/>
                <a:gridCol w="3425833"/>
              </a:tblGrid>
              <a:tr h="334963">
                <a:tc gridSpan="2">
                  <a:txBody>
                    <a:bodyPr/>
                    <a:lstStyle/>
                    <a:p>
                      <a:pPr marL="0" marR="0" lvl="0" indent="0" algn="ctr" defTabSz="914400" rtl="0" eaLnBrk="1" fontAlgn="base" latinLnBrk="0" hangingPunct="1">
                        <a:lnSpc>
                          <a:spcPct val="90000"/>
                        </a:lnSpc>
                        <a:spcBef>
                          <a:spcPts val="600"/>
                        </a:spcBef>
                        <a:spcAft>
                          <a:spcPct val="0"/>
                        </a:spcAft>
                        <a:buClrTx/>
                        <a:buSzTx/>
                        <a:buFontTx/>
                        <a:buNone/>
                        <a:tabLst/>
                      </a:pPr>
                      <a:r>
                        <a:rPr kumimoji="0" lang="af-ZA" sz="1100" b="1" i="0" u="none" strike="noStrike" cap="none" normalizeH="0" baseline="0" noProof="0" dirty="0" smtClean="0">
                          <a:ln>
                            <a:noFill/>
                          </a:ln>
                          <a:solidFill>
                            <a:schemeClr val="tx1"/>
                          </a:solidFill>
                          <a:effectLst/>
                          <a:latin typeface="Arial"/>
                          <a:ea typeface="ＭＳ Ｐゴシック" charset="0"/>
                          <a:cs typeface="Arial" charset="0"/>
                        </a:rPr>
                        <a:t>Skemavoordele</a:t>
                      </a:r>
                    </a:p>
                    <a:p>
                      <a:pPr marL="0" marR="0" lvl="0" indent="0" algn="ctr" defTabSz="914400" rtl="0" eaLnBrk="1" fontAlgn="base" latinLnBrk="0" hangingPunct="1">
                        <a:lnSpc>
                          <a:spcPct val="90000"/>
                        </a:lnSpc>
                        <a:spcBef>
                          <a:spcPts val="600"/>
                        </a:spcBef>
                        <a:spcAft>
                          <a:spcPct val="0"/>
                        </a:spcAft>
                        <a:buClrTx/>
                        <a:buSzTx/>
                        <a:buFontTx/>
                        <a:buNone/>
                        <a:tabLst/>
                      </a:pPr>
                      <a:r>
                        <a:rPr kumimoji="0" lang="af-ZA" sz="1100" b="1" i="0" u="none" strike="noStrike" cap="none" normalizeH="0" baseline="0" noProof="0" dirty="0" smtClean="0">
                          <a:ln>
                            <a:noFill/>
                          </a:ln>
                          <a:solidFill>
                            <a:schemeClr val="tx1"/>
                          </a:solidFill>
                          <a:effectLst/>
                          <a:latin typeface="Arial"/>
                          <a:ea typeface="ＭＳ Ｐゴシック" charset="0"/>
                          <a:cs typeface="Arial" charset="0"/>
                        </a:rPr>
                        <a:t> Sublimiete (Onderworpe aan dag-tot-dag oorhoofse limiet)</a:t>
                      </a:r>
                    </a:p>
                    <a:p>
                      <a:pPr marL="0" marR="0" lvl="0" indent="0" algn="ctr" defTabSz="914400" rtl="0" eaLnBrk="1" fontAlgn="base" latinLnBrk="0" hangingPunct="1">
                        <a:lnSpc>
                          <a:spcPct val="90000"/>
                        </a:lnSpc>
                        <a:spcBef>
                          <a:spcPts val="600"/>
                        </a:spcBef>
                        <a:spcAft>
                          <a:spcPct val="0"/>
                        </a:spcAft>
                        <a:buClrTx/>
                        <a:buSzTx/>
                        <a:buFontTx/>
                        <a:buNone/>
                        <a:tabLst/>
                      </a:pPr>
                      <a:r>
                        <a:rPr kumimoji="0" lang="af-ZA" sz="1100" b="1" i="0" u="none" strike="noStrike" cap="none" normalizeH="0" baseline="0" noProof="0" dirty="0" smtClean="0">
                          <a:ln>
                            <a:noFill/>
                          </a:ln>
                          <a:solidFill>
                            <a:schemeClr val="tx1"/>
                          </a:solidFill>
                          <a:effectLst/>
                          <a:latin typeface="Arial"/>
                          <a:ea typeface="ＭＳ Ｐゴシック" charset="0"/>
                          <a:cs typeface="Arial" charset="0"/>
                        </a:rPr>
                        <a:t>L = R23 000      L1+ = R37 000</a:t>
                      </a:r>
                      <a:endParaRPr kumimoji="0" lang="af-ZA" sz="1100" b="1" i="0" u="none" strike="noStrike" cap="none" normalizeH="0" baseline="0" noProof="0" dirty="0">
                        <a:ln>
                          <a:noFill/>
                        </a:ln>
                        <a:solidFill>
                          <a:schemeClr val="tx1"/>
                        </a:solidFill>
                        <a:effectLst/>
                        <a:latin typeface="Arial"/>
                        <a:ea typeface="ＭＳ Ｐゴシック" charset="0"/>
                        <a:cs typeface="Arial" charset="0"/>
                      </a:endParaRPr>
                    </a:p>
                  </a:txBody>
                  <a:tcPr marL="91453" marR="91453" marT="45722" marB="4572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solidFill>
                  </a:tcPr>
                </a:tc>
                <a:tc hMerge="1">
                  <a:txBody>
                    <a:bodyPr/>
                    <a:lstStyle/>
                    <a:p>
                      <a:endParaRPr lang="en-US"/>
                    </a:p>
                  </a:txBody>
                  <a:tcPr/>
                </a:tc>
              </a:tr>
              <a:tr h="644991">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Akute medisyne</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         R5 400</a:t>
                      </a:r>
                    </a:p>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L1+     R8 500</a:t>
                      </a:r>
                    </a:p>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10% bybetaling</a:t>
                      </a:r>
                    </a:p>
                    <a:p>
                      <a:pPr marL="0" marR="0" lvl="0" indent="0" algn="l" defTabSz="914400" rtl="0" eaLnBrk="1" fontAlgn="base" latinLnBrk="0" hangingPunct="1">
                        <a:lnSpc>
                          <a:spcPct val="90000"/>
                        </a:lnSpc>
                        <a:spcBef>
                          <a:spcPts val="0"/>
                        </a:spcBef>
                        <a:spcAft>
                          <a:spcPct val="0"/>
                        </a:spcAft>
                        <a:buClrTx/>
                        <a:buSzTx/>
                        <a:buFontTx/>
                        <a:buNone/>
                        <a:tabLst/>
                      </a:pPr>
                      <a:endParaRPr kumimoji="0" lang="af-ZA" sz="1050" b="0"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40640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Algemene praktisyn- &amp; spesialiskonsultasies</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        R3 400</a:t>
                      </a:r>
                    </a:p>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L1+    R5 500</a:t>
                      </a:r>
                    </a:p>
                    <a:p>
                      <a:pPr marL="0" marR="0" lvl="0" indent="0" algn="l" defTabSz="914400" rtl="0" eaLnBrk="1" fontAlgn="base" latinLnBrk="0" hangingPunct="1">
                        <a:lnSpc>
                          <a:spcPct val="90000"/>
                        </a:lnSpc>
                        <a:spcBef>
                          <a:spcPts val="0"/>
                        </a:spcBef>
                        <a:spcAft>
                          <a:spcPct val="0"/>
                        </a:spcAft>
                        <a:buClrTx/>
                        <a:buSzTx/>
                        <a:buFontTx/>
                        <a:buNone/>
                        <a:tabLst/>
                      </a:pPr>
                      <a:endParaRPr kumimoji="0" lang="af-ZA" sz="1050" b="0"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41597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Basiese &amp; gespesialiseerde tandheelkunde</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        R  6 800</a:t>
                      </a:r>
                    </a:p>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L1+    R11 500</a:t>
                      </a:r>
                    </a:p>
                    <a:p>
                      <a:pPr marL="0" marR="0" lvl="0" indent="0" algn="l" defTabSz="914400" rtl="0" eaLnBrk="1" fontAlgn="base" latinLnBrk="0" hangingPunct="1">
                        <a:lnSpc>
                          <a:spcPct val="90000"/>
                        </a:lnSpc>
                        <a:spcBef>
                          <a:spcPts val="0"/>
                        </a:spcBef>
                        <a:spcAft>
                          <a:spcPct val="0"/>
                        </a:spcAft>
                        <a:buClrTx/>
                        <a:buSzTx/>
                        <a:buFontTx/>
                        <a:buNone/>
                        <a:tabLst/>
                      </a:pPr>
                      <a:endParaRPr kumimoji="0" lang="af-ZA" sz="1050" b="0"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27463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Kraamvoordele</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af-ZA" sz="1050" u="none" strike="noStrike" cap="none" normalizeH="0" baseline="0" noProof="0" dirty="0" smtClean="0">
                          <a:ln>
                            <a:noFill/>
                          </a:ln>
                          <a:effectLst/>
                          <a:latin typeface="Arial"/>
                        </a:rPr>
                        <a:t>Gekombineerde limiet – ingesluit by algemene praktisyn- &amp; spesialisvoordeel.</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551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050" b="1" u="none" strike="noStrike" cap="none" normalizeH="0" baseline="0" noProof="0" dirty="0" smtClean="0">
                          <a:ln>
                            <a:noFill/>
                          </a:ln>
                          <a:effectLst/>
                          <a:latin typeface="Arial"/>
                        </a:rPr>
                        <a:t>Radiologie &amp; Patologie</a:t>
                      </a:r>
                      <a:endParaRPr kumimoji="0" lang="af-ZA" sz="1050" b="1" i="0" u="none" strike="noStrike" cap="none" normalizeH="0" baseline="0" noProof="0" dirty="0">
                        <a:ln>
                          <a:noFill/>
                        </a:ln>
                        <a:solidFill>
                          <a:srgbClr val="000000"/>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af-ZA" sz="1050" u="none" strike="noStrike" cap="none" normalizeH="0" baseline="0" noProof="0" dirty="0" smtClean="0">
                          <a:ln>
                            <a:noFill/>
                          </a:ln>
                          <a:effectLst/>
                          <a:latin typeface="Arial"/>
                        </a:rPr>
                        <a:t>L        R 3 400</a:t>
                      </a:r>
                      <a:br>
                        <a:rPr kumimoji="0" lang="af-ZA" sz="1050" u="none" strike="noStrike" cap="none" normalizeH="0" baseline="0" noProof="0" dirty="0" smtClean="0">
                          <a:ln>
                            <a:noFill/>
                          </a:ln>
                          <a:effectLst/>
                          <a:latin typeface="Arial"/>
                        </a:rPr>
                      </a:br>
                      <a:r>
                        <a:rPr kumimoji="0" lang="af-ZA" sz="1050" u="none" strike="noStrike" cap="none" normalizeH="0" baseline="0" noProof="0" dirty="0" smtClean="0">
                          <a:ln>
                            <a:noFill/>
                          </a:ln>
                          <a:effectLst/>
                          <a:latin typeface="Arial"/>
                        </a:rPr>
                        <a:t>L1+    R 6 800</a:t>
                      </a:r>
                      <a:endParaRPr kumimoji="0" lang="af-ZA" sz="1050" b="0" i="0" u="none" strike="noStrike" cap="none" normalizeH="0" baseline="0" noProof="0" dirty="0">
                        <a:ln>
                          <a:noFill/>
                        </a:ln>
                        <a:solidFill>
                          <a:schemeClr val="tx1"/>
                        </a:solidFill>
                        <a:effectLst/>
                        <a:latin typeface="Arial"/>
                        <a:ea typeface="ＭＳ Ｐゴシック" charset="0"/>
                        <a:cs typeface="Arial" charset="0"/>
                      </a:endParaRPr>
                    </a:p>
                  </a:txBody>
                  <a:tcPr marL="91437" marR="91437" marT="45710" marB="45710"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884961">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Gespesialiseerde radiologie</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f-ZA" sz="1050" noProof="0" dirty="0" smtClean="0">
                          <a:latin typeface="Arial" pitchFamily="34" charset="0"/>
                          <a:cs typeface="Arial" pitchFamily="34" charset="0"/>
                        </a:rPr>
                        <a:t>MRB-/RT-skanderings:</a:t>
                      </a:r>
                      <a:r>
                        <a:rPr lang="af-ZA" sz="1050" baseline="0" noProof="0" dirty="0" smtClean="0">
                          <a:latin typeface="Arial" pitchFamily="34" charset="0"/>
                          <a:cs typeface="Arial" pitchFamily="34" charset="0"/>
                        </a:rPr>
                        <a:t> </a:t>
                      </a:r>
                      <a:r>
                        <a:rPr lang="af-ZA" sz="1050" noProof="0" dirty="0" smtClean="0">
                          <a:latin typeface="Arial"/>
                          <a:cs typeface="Arial"/>
                        </a:rPr>
                        <a:t>'n Maksimum van </a:t>
                      </a:r>
                      <a:r>
                        <a:rPr lang="af-ZA" sz="1050" baseline="0" noProof="0" dirty="0" smtClean="0">
                          <a:latin typeface="Arial" pitchFamily="34" charset="0"/>
                          <a:cs typeface="Arial" pitchFamily="34" charset="0"/>
                        </a:rPr>
                        <a:t>3 per bevoordeelde</a:t>
                      </a:r>
                    </a:p>
                    <a:p>
                      <a:pPr marL="0" marR="0" indent="0" algn="l" defTabSz="914400" rtl="0" eaLnBrk="1" fontAlgn="auto" latinLnBrk="0" hangingPunct="1">
                        <a:lnSpc>
                          <a:spcPct val="100000"/>
                        </a:lnSpc>
                        <a:spcBef>
                          <a:spcPts val="0"/>
                        </a:spcBef>
                        <a:spcAft>
                          <a:spcPts val="0"/>
                        </a:spcAft>
                        <a:buClrTx/>
                        <a:buSzTx/>
                        <a:buFontTx/>
                        <a:buNone/>
                        <a:tabLst/>
                        <a:defRPr/>
                      </a:pPr>
                      <a:r>
                        <a:rPr lang="af-ZA" sz="1050" baseline="0" noProof="0" dirty="0" smtClean="0">
                          <a:latin typeface="Arial" pitchFamily="34" charset="0"/>
                          <a:cs typeface="Arial" pitchFamily="34" charset="0"/>
                        </a:rPr>
                        <a:t>PET-skandering:1 per bevoordeelde</a:t>
                      </a:r>
                      <a:endParaRPr lang="af-ZA" sz="1050" noProof="0" dirty="0" smtClean="0">
                        <a:latin typeface="Arial" pitchFamily="34" charset="0"/>
                        <a:cs typeface="Arial" pitchFamily="34" charset="0"/>
                      </a:endParaRP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r h="457200">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1" i="0" u="none" strike="noStrike" cap="none" normalizeH="0" baseline="0" noProof="0" dirty="0" smtClean="0">
                          <a:ln>
                            <a:noFill/>
                          </a:ln>
                          <a:solidFill>
                            <a:schemeClr val="tx1"/>
                          </a:solidFill>
                          <a:effectLst/>
                          <a:latin typeface="Arial"/>
                          <a:ea typeface="ＭＳ Ｐゴシック" charset="0"/>
                          <a:cs typeface="Arial" charset="0"/>
                        </a:rPr>
                        <a:t>Aanvullende dienste</a:t>
                      </a:r>
                      <a:endParaRPr kumimoji="0" lang="af-ZA" sz="1050" b="1" i="0" u="none" strike="noStrike" cap="none" normalizeH="0" baseline="0" noProof="0" dirty="0">
                        <a:ln>
                          <a:noFill/>
                        </a:ln>
                        <a:solidFill>
                          <a:schemeClr val="tx1"/>
                        </a:solidFill>
                        <a:effectLst/>
                        <a:latin typeface="Arial"/>
                        <a:ea typeface="ＭＳ Ｐゴシック" charset="0"/>
                        <a:cs typeface="Arial" charset="0"/>
                      </a:endParaRPr>
                    </a:p>
                  </a:txBody>
                  <a:tcPr marL="91439" marR="91439" marT="45728" marB="45728"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         R3 400</a:t>
                      </a:r>
                    </a:p>
                    <a:p>
                      <a:pPr marL="0" marR="0" lvl="0" indent="0" algn="l" defTabSz="914400" rtl="0" eaLnBrk="1" fontAlgn="base" latinLnBrk="0" hangingPunct="1">
                        <a:lnSpc>
                          <a:spcPct val="90000"/>
                        </a:lnSpc>
                        <a:spcBef>
                          <a:spcPts val="0"/>
                        </a:spcBef>
                        <a:spcAft>
                          <a:spcPct val="0"/>
                        </a:spcAft>
                        <a:buClrTx/>
                        <a:buSzTx/>
                        <a:buFontTx/>
                        <a:buNone/>
                        <a:tabLst/>
                      </a:pPr>
                      <a:r>
                        <a:rPr kumimoji="0" lang="af-ZA" sz="1050" b="0" i="0" u="none" strike="noStrike" cap="none" normalizeH="0" baseline="0" noProof="0" dirty="0" smtClean="0">
                          <a:ln>
                            <a:noFill/>
                          </a:ln>
                          <a:solidFill>
                            <a:schemeClr val="tx1"/>
                          </a:solidFill>
                          <a:effectLst/>
                          <a:latin typeface="Arial"/>
                          <a:ea typeface="ＭＳ Ｐゴシック" charset="0"/>
                          <a:cs typeface="Arial" charset="0"/>
                        </a:rPr>
                        <a:t>L1+     R6 800</a:t>
                      </a:r>
                    </a:p>
                  </a:txBody>
                  <a:tcPr marL="91439" marR="91439" marT="45728" marB="45728"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F5F128">
                        <a:alpha val="20000"/>
                      </a:srgbClr>
                    </a:solidFill>
                  </a:tcPr>
                </a:tc>
              </a:tr>
            </a:tbl>
          </a:graphicData>
        </a:graphic>
      </p:graphicFrame>
      <p:pic>
        <p:nvPicPr>
          <p:cNvPr id="8" name="Picture 2" descr="C:\Users\wernervw\Desktop\Option Logos\Pace-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03248" y="81674"/>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349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5" name="TextBox 4"/>
          <p:cNvSpPr txBox="1"/>
          <p:nvPr/>
        </p:nvSpPr>
        <p:spPr>
          <a:xfrm>
            <a:off x="664193" y="-33188"/>
            <a:ext cx="1883379"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Voordele</a:t>
            </a:r>
            <a:endParaRPr lang="af-ZA" sz="2800" b="1" dirty="0">
              <a:solidFill>
                <a:srgbClr val="004264"/>
              </a:solidFill>
              <a:latin typeface="Arial" pitchFamily="34" charset="0"/>
              <a:cs typeface="Arial"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xmlns="" val="2932129961"/>
              </p:ext>
            </p:extLst>
          </p:nvPr>
        </p:nvGraphicFramePr>
        <p:xfrm>
          <a:off x="838200" y="585526"/>
          <a:ext cx="6525545" cy="3948673"/>
        </p:xfrm>
        <a:graphic>
          <a:graphicData uri="http://schemas.openxmlformats.org/drawingml/2006/table">
            <a:tbl>
              <a:tblPr firstRow="1" bandRow="1">
                <a:tableStyleId>{10A1B5D5-9B99-4C35-A422-299274C87663}</a:tableStyleId>
              </a:tblPr>
              <a:tblGrid>
                <a:gridCol w="4026400"/>
                <a:gridCol w="2499145"/>
              </a:tblGrid>
              <a:tr h="247098">
                <a:tc gridSpan="2">
                  <a:txBody>
                    <a:bodyPr/>
                    <a:lstStyle/>
                    <a:p>
                      <a:pPr algn="ctr">
                        <a:lnSpc>
                          <a:spcPct val="100000"/>
                        </a:lnSpc>
                      </a:pPr>
                      <a:r>
                        <a:rPr lang="af-ZA" sz="1200" noProof="0" dirty="0" smtClean="0">
                          <a:solidFill>
                            <a:schemeClr val="tx1"/>
                          </a:solidFill>
                          <a:latin typeface="Airial"/>
                        </a:rPr>
                        <a:t>Voorkomendesorg</a:t>
                      </a:r>
                      <a:endParaRPr lang="af-ZA" sz="1200" noProof="0" dirty="0">
                        <a:solidFill>
                          <a:schemeClr val="tx1"/>
                        </a:solidFill>
                        <a:latin typeface="Airial"/>
                      </a:endParaRPr>
                    </a:p>
                  </a:txBody>
                  <a:tcPr marL="91445" marR="9144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solidFill>
                  </a:tcPr>
                </a:tc>
                <a:tc hMerge="1">
                  <a:txBody>
                    <a:bodyPr/>
                    <a:lstStyle/>
                    <a:p>
                      <a:pPr algn="ctr"/>
                      <a:endParaRPr lang="en-ZA" sz="1400" dirty="0">
                        <a:solidFill>
                          <a:schemeClr val="bg1"/>
                        </a:solidFill>
                      </a:endParaRPr>
                    </a:p>
                  </a:txBody>
                  <a:tcPr>
                    <a:solidFill>
                      <a:srgbClr val="152C43"/>
                    </a:solidFill>
                  </a:tcPr>
                </a:tc>
              </a:tr>
              <a:tr h="222388">
                <a:tc>
                  <a:txBody>
                    <a:bodyPr/>
                    <a:lstStyle/>
                    <a:p>
                      <a:pPr algn="l">
                        <a:lnSpc>
                          <a:spcPct val="100000"/>
                        </a:lnSpc>
                        <a:spcAft>
                          <a:spcPts val="0"/>
                        </a:spcAft>
                      </a:pPr>
                      <a:r>
                        <a:rPr lang="af-ZA" sz="1200" b="1" noProof="0" smtClean="0">
                          <a:latin typeface="Arial" pitchFamily="34" charset="0"/>
                          <a:cs typeface="Arial" pitchFamily="34" charset="0"/>
                        </a:rPr>
                        <a:t>Griepinentings</a:t>
                      </a:r>
                    </a:p>
                  </a:txBody>
                  <a:tcPr>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1 per bevoordeelde</a:t>
                      </a:r>
                      <a:endParaRPr lang="af-ZA" sz="1200" noProof="0">
                        <a:solidFill>
                          <a:schemeClr val="tx1">
                            <a:lumMod val="95000"/>
                            <a:lumOff val="5000"/>
                          </a:schemeClr>
                        </a:solidFill>
                        <a:latin typeface="Airial"/>
                      </a:endParaRPr>
                    </a:p>
                  </a:txBody>
                  <a:tcPr marL="91445" marR="91445" marT="45735" marB="4573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lnSpc>
                          <a:spcPct val="100000"/>
                        </a:lnSpc>
                        <a:spcAft>
                          <a:spcPts val="0"/>
                        </a:spcAft>
                      </a:pPr>
                      <a:r>
                        <a:rPr lang="af-ZA" sz="1200" b="1" noProof="0" smtClean="0">
                          <a:latin typeface="Arial" pitchFamily="34" charset="0"/>
                          <a:cs typeface="Arial" pitchFamily="34" charset="0"/>
                        </a:rPr>
                        <a:t>Longontstekingsprogram</a:t>
                      </a:r>
                      <a:endParaRPr lang="af-ZA" sz="1200" b="1" noProof="0">
                        <a:solidFill>
                          <a:schemeClr val="tx1">
                            <a:lumMod val="95000"/>
                            <a:lumOff val="5000"/>
                          </a:schemeClr>
                        </a:solidFill>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lnSpc>
                          <a:spcPct val="100000"/>
                        </a:lnSpc>
                        <a:spcAft>
                          <a:spcPts val="0"/>
                        </a:spcAft>
                      </a:pPr>
                      <a:r>
                        <a:rPr lang="af-ZA" sz="1200" b="1" noProof="0" dirty="0" smtClean="0">
                          <a:latin typeface="Arial" pitchFamily="34" charset="0"/>
                          <a:cs typeface="Arial" pitchFamily="34" charset="0"/>
                        </a:rPr>
                        <a:t>Pediatriese immuniserings</a:t>
                      </a:r>
                      <a:endParaRPr lang="af-ZA" sz="1200" b="1" noProof="0" dirty="0">
                        <a:solidFill>
                          <a:schemeClr val="tx1">
                            <a:lumMod val="95000"/>
                            <a:lumOff val="5000"/>
                          </a:schemeClr>
                        </a:solidFill>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2857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2857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90831">
                <a:tc>
                  <a:txBody>
                    <a:bodyPr/>
                    <a:lstStyle/>
                    <a:p>
                      <a:pPr algn="l">
                        <a:lnSpc>
                          <a:spcPct val="100000"/>
                        </a:lnSpc>
                        <a:spcAft>
                          <a:spcPts val="0"/>
                        </a:spcAft>
                      </a:pPr>
                      <a:r>
                        <a:rPr lang="af-ZA" sz="1200" b="1" noProof="0" smtClean="0">
                          <a:latin typeface="Arial" pitchFamily="34" charset="0"/>
                          <a:cs typeface="Arial" pitchFamily="34" charset="0"/>
                        </a:rPr>
                        <a:t>Rugrehabilitasieprogram (DBC)</a:t>
                      </a:r>
                      <a:endParaRPr lang="af-ZA" sz="1200" b="1" noProof="0">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lnSpc>
                          <a:spcPct val="100000"/>
                        </a:lnSpc>
                        <a:spcAft>
                          <a:spcPts val="0"/>
                        </a:spcAft>
                      </a:pPr>
                      <a:r>
                        <a:rPr lang="af-ZA" sz="1200" b="1" noProof="0" dirty="0" smtClean="0">
                          <a:latin typeface="Arial" pitchFamily="34" charset="0"/>
                          <a:cs typeface="Arial" pitchFamily="34" charset="0"/>
                        </a:rPr>
                        <a:t>Vroulike voorbehoedmiddels</a:t>
                      </a:r>
                      <a:endParaRPr lang="af-ZA" sz="1200" b="1" noProof="0" dirty="0">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smtClean="0">
                          <a:latin typeface="Airial"/>
                        </a:rPr>
                        <a:t>Tot R1 300 per</a:t>
                      </a:r>
                      <a:r>
                        <a:rPr lang="af-ZA" sz="1200" baseline="0" noProof="0" smtClean="0">
                          <a:latin typeface="Airial"/>
                        </a:rPr>
                        <a:t> gesin</a:t>
                      </a:r>
                      <a:endParaRPr lang="af-ZA" sz="1200" noProof="0" smtClean="0">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lnSpc>
                          <a:spcPct val="100000"/>
                        </a:lnSpc>
                        <a:spcAft>
                          <a:spcPts val="0"/>
                        </a:spcAft>
                      </a:pPr>
                      <a:r>
                        <a:rPr lang="af-ZA" sz="1200" b="1" noProof="0" smtClean="0">
                          <a:latin typeface="Arial" pitchFamily="34" charset="0"/>
                          <a:cs typeface="Arial" pitchFamily="34" charset="0"/>
                        </a:rPr>
                        <a:t>Voorkomende</a:t>
                      </a:r>
                      <a:r>
                        <a:rPr lang="af-ZA" sz="1200" b="1" baseline="0" noProof="0" smtClean="0">
                          <a:latin typeface="Arial" pitchFamily="34" charset="0"/>
                          <a:cs typeface="Arial" pitchFamily="34" charset="0"/>
                        </a:rPr>
                        <a:t> tandheelkunde</a:t>
                      </a:r>
                      <a:endParaRPr lang="af-ZA" sz="1200" b="1" noProof="0">
                        <a:solidFill>
                          <a:schemeClr val="tx1">
                            <a:lumMod val="95000"/>
                            <a:lumOff val="5000"/>
                          </a:schemeClr>
                        </a:solidFill>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lnSpc>
                          <a:spcPct val="100000"/>
                        </a:lnSpc>
                        <a:spcAft>
                          <a:spcPts val="0"/>
                        </a:spcAft>
                      </a:pPr>
                      <a:r>
                        <a:rPr lang="af-ZA" sz="1200" b="1" noProof="0" smtClean="0">
                          <a:latin typeface="Arial" pitchFamily="34" charset="0"/>
                          <a:cs typeface="Arial" pitchFamily="34" charset="0"/>
                        </a:rPr>
                        <a:t>HIB-titer</a:t>
                      </a:r>
                      <a:endParaRPr lang="af-ZA" sz="1200" b="1" noProof="0">
                        <a:solidFill>
                          <a:schemeClr val="tx1">
                            <a:lumMod val="95000"/>
                            <a:lumOff val="5000"/>
                          </a:schemeClr>
                        </a:solidFill>
                        <a:latin typeface="Arial" pitchFamily="34" charset="0"/>
                        <a:cs typeface="Arial" pitchFamily="34" charset="0"/>
                      </a:endParaRPr>
                    </a:p>
                  </a:txBody>
                  <a:tcP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r>
                        <a:rPr lang="af-ZA" sz="1200" b="1" noProof="0" smtClean="0">
                          <a:latin typeface="Airial"/>
                        </a:rPr>
                        <a:t>Mammogram</a:t>
                      </a:r>
                      <a:endParaRPr lang="af-ZA" sz="1200" b="1"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r>
                        <a:rPr lang="af-ZA" sz="1200" b="1" noProof="0" smtClean="0">
                          <a:latin typeface="Airial"/>
                        </a:rPr>
                        <a:t>Papsmeer</a:t>
                      </a:r>
                      <a:endParaRPr lang="af-ZA" sz="1200" b="1"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r>
                        <a:rPr lang="af-ZA" sz="1200" b="1" noProof="0" smtClean="0">
                          <a:solidFill>
                            <a:schemeClr val="tx1">
                              <a:lumMod val="95000"/>
                              <a:lumOff val="5000"/>
                            </a:schemeClr>
                          </a:solidFill>
                          <a:latin typeface="Airial"/>
                        </a:rPr>
                        <a:t>Prostaatsifting (PSA)</a:t>
                      </a:r>
                      <a:endParaRPr lang="af-ZA" sz="1200" b="1"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r>
                        <a:rPr lang="af-ZA" sz="1200" b="1" noProof="0" smtClean="0">
                          <a:solidFill>
                            <a:schemeClr val="tx1">
                              <a:lumMod val="95000"/>
                              <a:lumOff val="5000"/>
                            </a:schemeClr>
                          </a:solidFill>
                          <a:latin typeface="Airial"/>
                        </a:rPr>
                        <a:t>Beendigtheidsmeting</a:t>
                      </a:r>
                      <a:endParaRPr lang="af-ZA" sz="1200" b="1"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c>
                  <a:txBody>
                    <a:bodyPr/>
                    <a:lstStyle/>
                    <a:p>
                      <a:pPr algn="ctr"/>
                      <a:r>
                        <a:rPr lang="af-ZA" sz="1200" noProof="0" smtClean="0">
                          <a:latin typeface="Airial"/>
                        </a:rPr>
                        <a:t>Protokol geld</a:t>
                      </a:r>
                      <a:endParaRPr lang="af-ZA" sz="1200" noProof="0">
                        <a:solidFill>
                          <a:schemeClr val="tx1">
                            <a:lumMod val="95000"/>
                            <a:lumOff val="5000"/>
                          </a:schemeClr>
                        </a:solidFill>
                        <a:latin typeface="Airial"/>
                      </a:endParaRPr>
                    </a:p>
                  </a:txBody>
                  <a:tcPr marL="91445" marR="91445" marT="45735" marB="45735">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F5F128">
                        <a:alpha val="10000"/>
                      </a:srgbClr>
                    </a:solidFill>
                  </a:tcPr>
                </a:tc>
              </a:tr>
              <a:tr h="222388">
                <a:tc>
                  <a:txBody>
                    <a:bodyPr/>
                    <a:lstStyle/>
                    <a:p>
                      <a:pPr algn="l"/>
                      <a:r>
                        <a:rPr lang="af-ZA" sz="1200" b="1" i="0" u="none" strike="noStrike" baseline="0" noProof="0" dirty="0" smtClean="0">
                          <a:latin typeface="Arial" pitchFamily="34" charset="0"/>
                          <a:cs typeface="Arial" pitchFamily="34" charset="0"/>
                        </a:rPr>
                        <a:t>Biometriese siftings: Glukose, cholesterol, bloeddrukmeting en liggaamsmassa-indeksberekening</a:t>
                      </a:r>
                      <a:endParaRPr lang="af-ZA" sz="1200" b="1" noProof="0" dirty="0">
                        <a:latin typeface="Arial" pitchFamily="34" charset="0"/>
                        <a:cs typeface="Arial" pitchFamily="34" charset="0"/>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 / </a:t>
                      </a:r>
                      <a:r>
                        <a:rPr lang="af-ZA" sz="1200" baseline="0" noProof="0" dirty="0" smtClean="0">
                          <a:latin typeface=""/>
                        </a:rPr>
                        <a:t>Dis-Chem apteke</a:t>
                      </a:r>
                      <a:endParaRPr lang="af-ZA" sz="1200" noProof="0" dirty="0" smtClean="0">
                        <a:latin typeface=""/>
                      </a:endParaRPr>
                    </a:p>
                  </a:txBody>
                  <a:tcPr marL="91445" marR="91445" marT="45691" marB="45691">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2857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128">
                        <a:alpha val="10000"/>
                      </a:srgbClr>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2331557425"/>
              </p:ext>
            </p:extLst>
          </p:nvPr>
        </p:nvGraphicFramePr>
        <p:xfrm>
          <a:off x="891541" y="4769534"/>
          <a:ext cx="6513384" cy="1096840"/>
        </p:xfrm>
        <a:graphic>
          <a:graphicData uri="http://schemas.openxmlformats.org/drawingml/2006/table">
            <a:tbl>
              <a:tblPr firstRow="1" bandRow="1">
                <a:tableStyleId>{0E3FDE45-AF77-4B5C-9715-49D594BDF05E}</a:tableStyleId>
              </a:tblPr>
              <a:tblGrid>
                <a:gridCol w="4071088"/>
                <a:gridCol w="2442296"/>
              </a:tblGrid>
              <a:tr h="231694">
                <a:tc gridSpan="2">
                  <a:txBody>
                    <a:bodyPr/>
                    <a:lstStyle/>
                    <a:p>
                      <a:pPr algn="ctr"/>
                      <a:r>
                        <a:rPr lang="af-ZA" sz="1200" noProof="0" dirty="0" smtClean="0">
                          <a:solidFill>
                            <a:schemeClr val="tx1"/>
                          </a:solidFill>
                          <a:latin typeface="Arial"/>
                        </a:rPr>
                        <a:t>Bydraes</a:t>
                      </a:r>
                      <a:endParaRPr lang="af-ZA" sz="1200" noProof="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solidFill>
                  </a:tcPr>
                </a:tc>
                <a:tc hMerge="1">
                  <a:txBody>
                    <a:bodyPr/>
                    <a:lstStyle/>
                    <a:p>
                      <a:endParaRPr lang="en-ZA"/>
                    </a:p>
                  </a:txBody>
                  <a:tcPr/>
                </a:tc>
              </a:tr>
              <a:tr h="208518">
                <a:tc>
                  <a:txBody>
                    <a:bodyPr/>
                    <a:lstStyle/>
                    <a:p>
                      <a:pPr algn="l"/>
                      <a:r>
                        <a:rPr lang="af-ZA" sz="1200" b="1" noProof="0" dirty="0" smtClean="0">
                          <a:solidFill>
                            <a:schemeClr val="tx1"/>
                          </a:solidFill>
                          <a:latin typeface="Arial"/>
                        </a:rPr>
                        <a:t>Hooflid</a:t>
                      </a: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af-ZA" sz="1200" noProof="0" smtClean="0">
                          <a:solidFill>
                            <a:schemeClr val="tx1"/>
                          </a:solidFill>
                          <a:latin typeface="Arial"/>
                        </a:rPr>
                        <a:t>R3</a:t>
                      </a:r>
                      <a:r>
                        <a:rPr lang="af-ZA" sz="1200" baseline="0" noProof="0" smtClean="0">
                          <a:solidFill>
                            <a:schemeClr val="tx1"/>
                          </a:solidFill>
                          <a:latin typeface="Arial"/>
                        </a:rPr>
                        <a:t> 978</a:t>
                      </a:r>
                      <a:endParaRPr lang="af-ZA" sz="1200" noProof="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af-ZA" sz="1200" b="1" noProof="0" dirty="0" smtClean="0">
                          <a:solidFill>
                            <a:schemeClr val="tx1"/>
                          </a:solidFill>
                          <a:latin typeface="Arial"/>
                        </a:rPr>
                        <a:t>Volwasse</a:t>
                      </a:r>
                      <a:r>
                        <a:rPr lang="af-ZA" sz="1200" b="1" baseline="0" noProof="0" dirty="0" smtClean="0">
                          <a:solidFill>
                            <a:schemeClr val="tx1"/>
                          </a:solidFill>
                          <a:latin typeface="Arial"/>
                        </a:rPr>
                        <a:t> afhanklike</a:t>
                      </a:r>
                      <a:endParaRPr lang="af-ZA" sz="1200" b="1" noProof="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algn="ctr"/>
                      <a:r>
                        <a:rPr lang="af-ZA" sz="1200" noProof="0" smtClean="0">
                          <a:solidFill>
                            <a:schemeClr val="tx1"/>
                          </a:solidFill>
                          <a:latin typeface="Arial"/>
                        </a:rPr>
                        <a:t>R3</a:t>
                      </a:r>
                      <a:r>
                        <a:rPr lang="af-ZA" sz="1200" baseline="0" noProof="0" smtClean="0">
                          <a:solidFill>
                            <a:schemeClr val="tx1"/>
                          </a:solidFill>
                          <a:latin typeface="Arial"/>
                        </a:rPr>
                        <a:t> 978</a:t>
                      </a:r>
                      <a:endParaRPr lang="af-ZA" sz="1200" noProof="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r h="208518">
                <a:tc>
                  <a:txBody>
                    <a:bodyPr/>
                    <a:lstStyle/>
                    <a:p>
                      <a:pPr algn="l"/>
                      <a:r>
                        <a:rPr lang="af-ZA" sz="1200" b="1" noProof="0" dirty="0" smtClean="0">
                          <a:solidFill>
                            <a:schemeClr val="tx1"/>
                          </a:solidFill>
                          <a:latin typeface="Arial"/>
                        </a:rPr>
                        <a:t>Kinderafhanklike</a:t>
                      </a:r>
                      <a:endParaRPr lang="af-ZA" sz="1200" b="1" noProof="0" dirty="0">
                        <a:solidFill>
                          <a:schemeClr val="tx1"/>
                        </a:solidFill>
                        <a:latin typeface="Arial"/>
                      </a:endParaRP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f-ZA" sz="1200" noProof="0" dirty="0" smtClean="0">
                          <a:solidFill>
                            <a:schemeClr val="tx1"/>
                          </a:solidFill>
                          <a:latin typeface="Arial"/>
                        </a:rPr>
                        <a:t>R932</a:t>
                      </a:r>
                    </a:p>
                  </a:txBody>
                  <a:tcPr marL="91445" marR="91445" marT="45665" marB="4566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128">
                        <a:alpha val="20000"/>
                      </a:srgbClr>
                    </a:solidFill>
                  </a:tcPr>
                </a:tc>
              </a:tr>
            </a:tbl>
          </a:graphicData>
        </a:graphic>
      </p:graphicFrame>
      <p:pic>
        <p:nvPicPr>
          <p:cNvPr id="8" name="Picture 2" descr="C:\Users\wernervw\Desktop\Option Logos\Pace-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48968" y="58992"/>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54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2" y="0"/>
            <a:ext cx="9140825" cy="6858001"/>
          </a:xfrm>
          <a:prstGeom prst="rect">
            <a:avLst/>
          </a:prstGeom>
        </p:spPr>
      </p:pic>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2" y="2561071"/>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642841769"/>
              </p:ext>
            </p:extLst>
          </p:nvPr>
        </p:nvGraphicFramePr>
        <p:xfrm>
          <a:off x="659935" y="1600200"/>
          <a:ext cx="7486602" cy="857940"/>
        </p:xfrm>
        <a:graphic>
          <a:graphicData uri="http://schemas.openxmlformats.org/drawingml/2006/table">
            <a:tbl>
              <a:tblPr firstRow="1" bandRow="1">
                <a:tableStyleId>{5C22544A-7EE6-4342-B048-85BDC9FD1C3A}</a:tableStyleId>
              </a:tblPr>
              <a:tblGrid>
                <a:gridCol w="1482808"/>
                <a:gridCol w="2936596"/>
                <a:gridCol w="3067198"/>
              </a:tblGrid>
              <a:tr h="286440">
                <a:tc>
                  <a:txBody>
                    <a:bodyPr/>
                    <a:lstStyle/>
                    <a:p>
                      <a:endParaRPr lang="en-US" sz="1050" b="1"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VVN-verskaffer</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100" b="1" noProof="0" dirty="0" smtClean="0">
                          <a:solidFill>
                            <a:schemeClr val="bg1"/>
                          </a:solidFill>
                          <a:latin typeface="Arial" pitchFamily="34" charset="0"/>
                          <a:cs typeface="Arial" pitchFamily="34" charset="0"/>
                        </a:rPr>
                        <a:t>Nie-VVN-verskaffer</a:t>
                      </a:r>
                      <a:endParaRPr lang="af-ZA" sz="1100" b="1" noProof="0" dirty="0">
                        <a:solidFill>
                          <a:schemeClr val="bg1"/>
                        </a:solidFill>
                        <a:latin typeface="Arial" pitchFamily="34" charset="0"/>
                        <a:cs typeface="Arial" pitchFamily="34" charset="0"/>
                      </a:endParaRPr>
                    </a:p>
                  </a:txBody>
                  <a:tcPr>
                    <a:solidFill>
                      <a:srgbClr val="0093D3"/>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1" noProof="0" dirty="0" smtClean="0">
                          <a:solidFill>
                            <a:schemeClr val="bg1"/>
                          </a:solidFill>
                          <a:latin typeface="Arial" pitchFamily="34" charset="0"/>
                          <a:cs typeface="Arial" pitchFamily="34" charset="0"/>
                        </a:rPr>
                        <a:t>Konsultasie</a:t>
                      </a: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100% van koste vir omvattende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a:t>
                      </a:r>
                      <a:endParaRPr lang="af-ZA" sz="1050" b="0"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a:cs typeface="Arial"/>
                        </a:rPr>
                        <a:t>'n</a:t>
                      </a:r>
                      <a:r>
                        <a:rPr lang="af-ZA" sz="1050" b="0" baseline="0" noProof="0" dirty="0" smtClean="0">
                          <a:solidFill>
                            <a:schemeClr val="bg1"/>
                          </a:solidFill>
                          <a:latin typeface="Arial" pitchFamily="34" charset="0"/>
                          <a:cs typeface="Arial" pitchFamily="34" charset="0"/>
                        </a:rPr>
                        <a:t> O</a:t>
                      </a:r>
                      <a:r>
                        <a:rPr lang="af-ZA" sz="1050" b="0" noProof="0" dirty="0" smtClean="0">
                          <a:solidFill>
                            <a:schemeClr val="bg1"/>
                          </a:solidFill>
                          <a:latin typeface="Arial" pitchFamily="34" charset="0"/>
                          <a:cs typeface="Arial" pitchFamily="34" charset="0"/>
                        </a:rPr>
                        <a:t>mvattende konsultasie, insluitende toetsing van refraksievermoë, </a:t>
                      </a:r>
                      <a:r>
                        <a:rPr lang="af-ZA" sz="1050" b="0" noProof="0" dirty="0" smtClean="0">
                          <a:solidFill>
                            <a:schemeClr val="bg1"/>
                          </a:solidFill>
                          <a:latin typeface="Arial"/>
                          <a:cs typeface="Arial"/>
                        </a:rPr>
                        <a:t>'n</a:t>
                      </a:r>
                      <a:r>
                        <a:rPr lang="af-ZA" sz="1050" b="0" noProof="0" dirty="0" smtClean="0">
                          <a:solidFill>
                            <a:schemeClr val="bg1"/>
                          </a:solidFill>
                          <a:latin typeface="Arial" pitchFamily="34" charset="0"/>
                          <a:cs typeface="Arial" pitchFamily="34" charset="0"/>
                        </a:rPr>
                        <a:t> gloukoomsiftingstoets en gesigsveldtoetsing 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a:t>
                      </a:r>
                      <a:r>
                        <a:rPr lang="af-ZA" sz="1050" b="0" baseline="0" noProof="0" dirty="0" smtClean="0">
                          <a:solidFill>
                            <a:schemeClr val="bg1"/>
                          </a:solidFill>
                          <a:latin typeface="Arial" pitchFamily="34" charset="0"/>
                          <a:cs typeface="Arial" pitchFamily="34" charset="0"/>
                        </a:rPr>
                        <a:t>R360</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3265239319"/>
              </p:ext>
            </p:extLst>
          </p:nvPr>
        </p:nvGraphicFramePr>
        <p:xfrm>
          <a:off x="659936" y="713763"/>
          <a:ext cx="7486602" cy="794857"/>
        </p:xfrm>
        <a:graphic>
          <a:graphicData uri="http://schemas.openxmlformats.org/drawingml/2006/table">
            <a:tbl>
              <a:tblPr firstRow="1" bandRow="1">
                <a:tableStyleId>{5C22544A-7EE6-4342-B048-85BDC9FD1C3A}</a:tableStyleId>
              </a:tblPr>
              <a:tblGrid>
                <a:gridCol w="1498110"/>
                <a:gridCol w="5988492"/>
              </a:tblGrid>
              <a:tr h="337657">
                <a:tc>
                  <a:txBody>
                    <a:bodyPr/>
                    <a:lstStyle/>
                    <a:p>
                      <a:pPr algn="ctr"/>
                      <a:r>
                        <a:rPr lang="af-ZA" sz="1600" noProof="0" dirty="0" smtClean="0">
                          <a:solidFill>
                            <a:schemeClr val="bg1"/>
                          </a:solidFill>
                          <a:latin typeface="Arial" pitchFamily="34" charset="0"/>
                          <a:cs typeface="Arial" pitchFamily="34" charset="0"/>
                        </a:rPr>
                        <a:t>Opsie</a:t>
                      </a:r>
                      <a:endParaRPr lang="af-ZA" sz="16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600" noProof="0" dirty="0" smtClean="0">
                          <a:solidFill>
                            <a:schemeClr val="bg1"/>
                          </a:solidFill>
                          <a:latin typeface="Arial" pitchFamily="34" charset="0"/>
                          <a:cs typeface="Arial" pitchFamily="34" charset="0"/>
                        </a:rPr>
                        <a:t>Pace4</a:t>
                      </a:r>
                      <a:endParaRPr lang="af-ZA" sz="1600" noProof="0" dirty="0">
                        <a:solidFill>
                          <a:schemeClr val="bg1"/>
                        </a:solidFill>
                        <a:latin typeface="Arial" pitchFamily="34" charset="0"/>
                        <a:cs typeface="Arial" pitchFamily="34" charset="0"/>
                      </a:endParaRPr>
                    </a:p>
                  </a:txBody>
                  <a:tcPr>
                    <a:solidFill>
                      <a:schemeClr val="tx2"/>
                    </a:solidFill>
                  </a:tcPr>
                </a:tc>
              </a:tr>
              <a:tr h="453005">
                <a:tc>
                  <a:txBody>
                    <a:bodyPr/>
                    <a:lstStyle/>
                    <a:p>
                      <a:pPr algn="ctr"/>
                      <a:r>
                        <a:rPr lang="af-ZA" sz="1200" b="1" noProof="0" dirty="0" smtClean="0">
                          <a:solidFill>
                            <a:schemeClr val="bg1"/>
                          </a:solidFill>
                          <a:latin typeface="Arial" pitchFamily="34" charset="0"/>
                          <a:cs typeface="Arial" pitchFamily="34" charset="0"/>
                        </a:rPr>
                        <a:t>Voordelesiklus</a:t>
                      </a:r>
                      <a:endParaRPr lang="af-ZA" sz="1200" b="1"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200" b="1" noProof="0" dirty="0" smtClean="0">
                          <a:solidFill>
                            <a:schemeClr val="bg1"/>
                          </a:solidFill>
                          <a:latin typeface="Arial" pitchFamily="34" charset="0"/>
                          <a:cs typeface="Arial" pitchFamily="34" charset="0"/>
                        </a:rPr>
                        <a:t>Elke</a:t>
                      </a:r>
                      <a:r>
                        <a:rPr lang="af-ZA" sz="1200" b="1" baseline="0" noProof="0" dirty="0" smtClean="0">
                          <a:solidFill>
                            <a:schemeClr val="bg1"/>
                          </a:solidFill>
                          <a:latin typeface="Arial" pitchFamily="34" charset="0"/>
                          <a:cs typeface="Arial" pitchFamily="34" charset="0"/>
                        </a:rPr>
                        <a:t> bevoordeelde is in </a:t>
                      </a:r>
                      <a:r>
                        <a:rPr lang="af-ZA" sz="1200" b="1" baseline="0" noProof="0" dirty="0" smtClean="0">
                          <a:solidFill>
                            <a:schemeClr val="bg1"/>
                          </a:solidFill>
                          <a:latin typeface="Arial"/>
                          <a:cs typeface="Arial"/>
                        </a:rPr>
                        <a:t>'n 24-maande voordelesiklus</a:t>
                      </a:r>
                    </a:p>
                    <a:p>
                      <a:pPr algn="ctr"/>
                      <a:r>
                        <a:rPr lang="af-ZA" sz="1200" b="1" baseline="0" noProof="0" dirty="0" smtClean="0">
                          <a:solidFill>
                            <a:schemeClr val="bg1"/>
                          </a:solidFill>
                          <a:latin typeface="Arial" pitchFamily="34" charset="0"/>
                          <a:cs typeface="Arial" pitchFamily="34" charset="0"/>
                        </a:rPr>
                        <a:t>op </a:t>
                      </a:r>
                      <a:r>
                        <a:rPr lang="af-ZA" sz="1200" b="1" baseline="0" noProof="0" dirty="0" smtClean="0">
                          <a:solidFill>
                            <a:schemeClr val="bg1"/>
                          </a:solidFill>
                          <a:latin typeface="Arial"/>
                          <a:cs typeface="Arial"/>
                        </a:rPr>
                        <a:t>óf 'n bril óf kontaklense </a:t>
                      </a:r>
                      <a:r>
                        <a:rPr lang="af-ZA" sz="1200" b="1" baseline="0" noProof="0" dirty="0" smtClean="0">
                          <a:solidFill>
                            <a:schemeClr val="bg1"/>
                          </a:solidFill>
                          <a:latin typeface="Arial" pitchFamily="34" charset="0"/>
                          <a:cs typeface="Arial" pitchFamily="34" charset="0"/>
                        </a:rPr>
                        <a:t>geregtig </a:t>
                      </a:r>
                      <a:endParaRPr lang="af-ZA" sz="1200" b="1"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783864280"/>
              </p:ext>
            </p:extLst>
          </p:nvPr>
        </p:nvGraphicFramePr>
        <p:xfrm>
          <a:off x="5352177" y="2969703"/>
          <a:ext cx="2794360" cy="2213621"/>
        </p:xfrm>
        <a:graphic>
          <a:graphicData uri="http://schemas.openxmlformats.org/drawingml/2006/table">
            <a:tbl>
              <a:tblPr firstRow="1" bandRow="1">
                <a:tableStyleId>{5C22544A-7EE6-4342-B048-85BDC9FD1C3A}</a:tableStyleId>
              </a:tblPr>
              <a:tblGrid>
                <a:gridCol w="2794360"/>
              </a:tblGrid>
              <a:tr h="343946">
                <a:tc>
                  <a:txBody>
                    <a:bodyPr/>
                    <a:lstStyle/>
                    <a:p>
                      <a:endParaRPr lang="en-US" sz="1050" b="0" dirty="0">
                        <a:solidFill>
                          <a:schemeClr val="bg1"/>
                        </a:solidFill>
                        <a:latin typeface="Arial" pitchFamily="34" charset="0"/>
                        <a:cs typeface="Arial" pitchFamily="34" charset="0"/>
                      </a:endParaRPr>
                    </a:p>
                  </a:txBody>
                  <a:tcPr>
                    <a:solidFill>
                      <a:srgbClr val="0093D3"/>
                    </a:solidFill>
                  </a:tcPr>
                </a:tc>
              </a:tr>
              <a:tr h="5788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dirty="0" smtClean="0">
                          <a:solidFill>
                            <a:schemeClr val="bg1"/>
                          </a:solidFill>
                          <a:latin typeface="Arial" pitchFamily="34" charset="0"/>
                          <a:cs typeface="Arial" pitchFamily="34" charset="0"/>
                        </a:rPr>
                        <a:t>R1</a:t>
                      </a:r>
                      <a:r>
                        <a:rPr lang="af-ZA" sz="1050" b="0" baseline="0" dirty="0" smtClean="0">
                          <a:solidFill>
                            <a:schemeClr val="bg1"/>
                          </a:solidFill>
                          <a:latin typeface="Arial" pitchFamily="34" charset="0"/>
                          <a:cs typeface="Arial" pitchFamily="34" charset="0"/>
                        </a:rPr>
                        <a:t> 0</a:t>
                      </a:r>
                      <a:r>
                        <a:rPr lang="af-ZA" sz="1050" b="0" dirty="0" smtClean="0">
                          <a:solidFill>
                            <a:schemeClr val="bg1"/>
                          </a:solidFill>
                          <a:latin typeface="Arial" pitchFamily="34" charset="0"/>
                          <a:cs typeface="Arial" pitchFamily="34" charset="0"/>
                        </a:rPr>
                        <a:t>00</a:t>
                      </a:r>
                      <a:r>
                        <a:rPr lang="af-ZA" sz="1050" b="0" noProof="0" dirty="0" smtClean="0">
                          <a:solidFill>
                            <a:schemeClr val="bg1"/>
                          </a:solidFill>
                          <a:latin typeface="Arial" pitchFamily="34" charset="0"/>
                          <a:cs typeface="Arial" pitchFamily="34" charset="0"/>
                        </a:rPr>
                        <a:t>-bydrae </a:t>
                      </a:r>
                      <a:r>
                        <a:rPr lang="af-ZA" sz="1050" b="0" baseline="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raam en/of lensverbetering</a:t>
                      </a:r>
                      <a:endParaRPr lang="af-ZA" sz="1050" b="0" noProof="0" dirty="0" smtClean="0">
                        <a:solidFill>
                          <a:schemeClr val="bg1"/>
                        </a:solidFill>
                        <a:latin typeface="Arial" pitchFamily="34" charset="0"/>
                        <a:cs typeface="Arial" pitchFamily="34" charset="0"/>
                      </a:endParaRPr>
                    </a:p>
                  </a:txBody>
                  <a:tcPr>
                    <a:solidFill>
                      <a:srgbClr val="0093D3"/>
                    </a:solidFill>
                  </a:tcPr>
                </a:tc>
              </a:tr>
              <a:tr h="436880">
                <a:tc>
                  <a:txBody>
                    <a:bodyPr/>
                    <a:lstStyle/>
                    <a:p>
                      <a:pPr algn="l"/>
                      <a:r>
                        <a:rPr lang="af-ZA" sz="1050" b="0" noProof="0" dirty="0" smtClean="0">
                          <a:solidFill>
                            <a:schemeClr val="bg1"/>
                          </a:solidFill>
                          <a:latin typeface="Arial" pitchFamily="34" charset="0"/>
                          <a:cs typeface="Arial" pitchFamily="34" charset="0"/>
                        </a:rPr>
                        <a:t>Enkelvisielense </a:t>
                      </a:r>
                    </a:p>
                    <a:p>
                      <a:pPr algn="l"/>
                      <a:r>
                        <a:rPr lang="af-ZA" sz="1050" b="0" noProof="0" dirty="0" smtClean="0">
                          <a:solidFill>
                            <a:schemeClr val="bg1"/>
                          </a:solidFill>
                          <a:latin typeface="Arial" pitchFamily="34" charset="0"/>
                          <a:cs typeface="Arial" pitchFamily="34" charset="0"/>
                        </a:rPr>
                        <a:t>R140 per lens</a:t>
                      </a:r>
                      <a:endParaRPr lang="af-ZA" sz="1050" b="0" noProof="0" dirty="0">
                        <a:solidFill>
                          <a:schemeClr val="bg1"/>
                        </a:solidFill>
                        <a:latin typeface="Arial" pitchFamily="34" charset="0"/>
                        <a:cs typeface="Arial" pitchFamily="34" charset="0"/>
                      </a:endParaRPr>
                    </a:p>
                  </a:txBody>
                  <a:tcPr>
                    <a:solidFill>
                      <a:srgbClr val="0093D3"/>
                    </a:solidFill>
                  </a:tcPr>
                </a:tc>
              </a:tr>
              <a:tr h="435576">
                <a:tc>
                  <a:txBody>
                    <a:bodyPr/>
                    <a:lstStyle/>
                    <a:p>
                      <a:pPr algn="l"/>
                      <a:r>
                        <a:rPr lang="af-ZA" sz="1050" b="0" dirty="0" smtClean="0">
                          <a:solidFill>
                            <a:schemeClr val="bg1"/>
                          </a:solidFill>
                          <a:latin typeface="Arial" pitchFamily="34" charset="0"/>
                          <a:cs typeface="Arial" pitchFamily="34" charset="0"/>
                        </a:rPr>
                        <a:t>Bifokale lense</a:t>
                      </a:r>
                      <a:endParaRPr lang="af-ZA" sz="1050" b="0" baseline="0" dirty="0" smtClean="0">
                        <a:solidFill>
                          <a:schemeClr val="bg1"/>
                        </a:solidFill>
                        <a:latin typeface="Arial" pitchFamily="34" charset="0"/>
                        <a:cs typeface="Arial" pitchFamily="34" charset="0"/>
                      </a:endParaRPr>
                    </a:p>
                    <a:p>
                      <a:pPr algn="l"/>
                      <a:r>
                        <a:rPr lang="af-ZA" sz="1050" b="0" baseline="0" dirty="0" smtClean="0">
                          <a:solidFill>
                            <a:schemeClr val="bg1"/>
                          </a:solidFill>
                          <a:latin typeface="Arial" pitchFamily="34" charset="0"/>
                          <a:cs typeface="Arial" pitchFamily="34" charset="0"/>
                        </a:rPr>
                        <a:t>R310 per lens</a:t>
                      </a:r>
                      <a:endParaRPr lang="af-ZA" sz="1050" b="0" dirty="0">
                        <a:solidFill>
                          <a:schemeClr val="bg1"/>
                        </a:solidFill>
                        <a:latin typeface="Arial" pitchFamily="34" charset="0"/>
                        <a:cs typeface="Arial" pitchFamily="34" charset="0"/>
                      </a:endParaRPr>
                    </a:p>
                  </a:txBody>
                  <a:tcPr>
                    <a:solidFill>
                      <a:srgbClr val="0093D3"/>
                    </a:solidFill>
                  </a:tcPr>
                </a:tc>
              </a:tr>
              <a:tr h="418377">
                <a:tc>
                  <a:txBody>
                    <a:bodyPr/>
                    <a:lstStyle/>
                    <a:p>
                      <a:pPr algn="l"/>
                      <a:r>
                        <a:rPr lang="af-ZA" sz="1050" b="0" dirty="0" smtClean="0">
                          <a:solidFill>
                            <a:schemeClr val="bg1"/>
                          </a:solidFill>
                          <a:latin typeface="Arial" pitchFamily="34" charset="0"/>
                          <a:cs typeface="Arial" pitchFamily="34" charset="0"/>
                        </a:rPr>
                        <a:t>Multifokale</a:t>
                      </a:r>
                      <a:r>
                        <a:rPr lang="af-ZA" sz="1050" b="0" baseline="0" dirty="0" smtClean="0">
                          <a:solidFill>
                            <a:schemeClr val="bg1"/>
                          </a:solidFill>
                          <a:latin typeface="Arial" pitchFamily="34" charset="0"/>
                          <a:cs typeface="Arial" pitchFamily="34" charset="0"/>
                        </a:rPr>
                        <a:t> lense</a:t>
                      </a:r>
                    </a:p>
                    <a:p>
                      <a:pPr algn="l"/>
                      <a:r>
                        <a:rPr lang="af-ZA" sz="1050" b="0" baseline="0" dirty="0" smtClean="0">
                          <a:solidFill>
                            <a:schemeClr val="bg1"/>
                          </a:solidFill>
                          <a:latin typeface="Arial" pitchFamily="34" charset="0"/>
                          <a:cs typeface="Arial" pitchFamily="34" charset="0"/>
                        </a:rPr>
                        <a:t>R570 per lens</a:t>
                      </a:r>
                      <a:endParaRPr lang="af-ZA" sz="1050" b="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3" name="TextBox 12"/>
          <p:cNvSpPr txBox="1"/>
          <p:nvPr/>
        </p:nvSpPr>
        <p:spPr>
          <a:xfrm>
            <a:off x="3752481" y="2593238"/>
            <a:ext cx="1635853" cy="307777"/>
          </a:xfrm>
          <a:prstGeom prst="rect">
            <a:avLst/>
          </a:prstGeom>
          <a:noFill/>
        </p:spPr>
        <p:txBody>
          <a:bodyPr wrap="square" rtlCol="0">
            <a:spAutoFit/>
          </a:bodyPr>
          <a:lstStyle/>
          <a:p>
            <a:pPr algn="ctr"/>
            <a:r>
              <a:rPr lang="af-ZA" sz="1400" b="1" dirty="0" smtClean="0">
                <a:latin typeface="Arial" pitchFamily="34" charset="0"/>
                <a:cs typeface="Arial" pitchFamily="34" charset="0"/>
              </a:rPr>
              <a:t>SAAM MET</a:t>
            </a:r>
            <a:endParaRPr lang="af-ZA" sz="1400" b="1" dirty="0">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133150218"/>
              </p:ext>
            </p:extLst>
          </p:nvPr>
        </p:nvGraphicFramePr>
        <p:xfrm>
          <a:off x="638321" y="2968844"/>
          <a:ext cx="4722244" cy="2214693"/>
        </p:xfrm>
        <a:graphic>
          <a:graphicData uri="http://schemas.openxmlformats.org/drawingml/2006/table">
            <a:tbl>
              <a:tblPr firstRow="1" bandRow="1">
                <a:tableStyleId>{5C22544A-7EE6-4342-B048-85BDC9FD1C3A}</a:tableStyleId>
              </a:tblPr>
              <a:tblGrid>
                <a:gridCol w="1588317"/>
                <a:gridCol w="3133927"/>
              </a:tblGrid>
              <a:tr h="336411">
                <a:tc>
                  <a:txBody>
                    <a:bodyPr/>
                    <a:lstStyle/>
                    <a:p>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Bril</a:t>
                      </a:r>
                    </a:p>
                  </a:txBody>
                  <a:tcPr>
                    <a:solidFill>
                      <a:srgbClr val="0093D3"/>
                    </a:solidFill>
                  </a:tcPr>
                </a:tc>
              </a:tr>
              <a:tr h="594767">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Rame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050" b="0" noProof="0" dirty="0" smtClean="0">
                          <a:solidFill>
                            <a:schemeClr val="bg1"/>
                          </a:solidFill>
                          <a:latin typeface="Arial" pitchFamily="34" charset="0"/>
                          <a:cs typeface="Arial" pitchFamily="34" charset="0"/>
                        </a:rPr>
                        <a:t>VVN-bril</a:t>
                      </a:r>
                      <a:r>
                        <a:rPr lang="af-ZA" sz="1050" b="0" baseline="0" noProof="0" dirty="0" smtClean="0">
                          <a:solidFill>
                            <a:schemeClr val="bg1"/>
                          </a:solidFill>
                          <a:latin typeface="Arial" pitchFamily="34" charset="0"/>
                          <a:cs typeface="Arial" pitchFamily="34" charset="0"/>
                        </a:rPr>
                        <a:t> </a:t>
                      </a:r>
                      <a:r>
                        <a:rPr lang="af-ZA" sz="1050" b="0" noProof="0" dirty="0" smtClean="0">
                          <a:solidFill>
                            <a:schemeClr val="bg1"/>
                          </a:solidFill>
                          <a:latin typeface="Arial" pitchFamily="34" charset="0"/>
                          <a:cs typeface="Arial" pitchFamily="34" charset="0"/>
                        </a:rPr>
                        <a:t>tot </a:t>
                      </a:r>
                      <a:r>
                        <a:rPr lang="af-ZA" sz="1050" b="0" noProof="0" dirty="0" smtClean="0">
                          <a:solidFill>
                            <a:schemeClr val="bg1"/>
                          </a:solidFill>
                          <a:latin typeface="Arial"/>
                          <a:cs typeface="Arial"/>
                        </a:rPr>
                        <a:t>'n </a:t>
                      </a:r>
                      <a:r>
                        <a:rPr lang="af-ZA" sz="1050" b="0" noProof="0" dirty="0" smtClean="0">
                          <a:solidFill>
                            <a:schemeClr val="bg1"/>
                          </a:solidFill>
                          <a:latin typeface="Arial" pitchFamily="34" charset="0"/>
                          <a:cs typeface="Arial" pitchFamily="34" charset="0"/>
                        </a:rPr>
                        <a:t>bedrag van R150 plus R850 vir lensverbetering</a:t>
                      </a:r>
                      <a:r>
                        <a:rPr lang="af-ZA" sz="1050" b="0" baseline="0" noProof="0" dirty="0" smtClean="0">
                          <a:solidFill>
                            <a:schemeClr val="bg1"/>
                          </a:solidFill>
                          <a:latin typeface="Arial" pitchFamily="34" charset="0"/>
                          <a:cs typeface="Arial" pitchFamily="34" charset="0"/>
                        </a:rPr>
                        <a:t> </a:t>
                      </a:r>
                      <a:r>
                        <a:rPr lang="af-ZA" sz="1050" b="1" u="sng" baseline="0" noProof="0" dirty="0" smtClean="0">
                          <a:solidFill>
                            <a:schemeClr val="bg1"/>
                          </a:solidFill>
                          <a:latin typeface="Arial" pitchFamily="34" charset="0"/>
                          <a:cs typeface="Arial" pitchFamily="34" charset="0"/>
                        </a:rPr>
                        <a:t>OF</a:t>
                      </a:r>
                      <a:r>
                        <a:rPr lang="af-ZA" sz="1050" b="0" baseline="0" noProof="0" dirty="0" smtClean="0">
                          <a:solidFill>
                            <a:schemeClr val="bg1"/>
                          </a:solidFill>
                          <a:latin typeface="Arial" pitchFamily="34" charset="0"/>
                          <a:cs typeface="Arial" pitchFamily="34" charset="0"/>
                        </a:rPr>
                        <a:t> R1 000-bydrae tot </a:t>
                      </a:r>
                      <a:r>
                        <a:rPr lang="af-ZA" sz="1050" b="0" noProof="0" dirty="0" smtClean="0">
                          <a:solidFill>
                            <a:schemeClr val="bg1"/>
                          </a:solidFill>
                          <a:latin typeface="Arial"/>
                          <a:cs typeface="Arial"/>
                        </a:rPr>
                        <a:t>'n </a:t>
                      </a:r>
                      <a:r>
                        <a:rPr lang="af-ZA" sz="1050" b="0" baseline="0" noProof="0" dirty="0" smtClean="0">
                          <a:solidFill>
                            <a:schemeClr val="bg1"/>
                          </a:solidFill>
                          <a:latin typeface="Arial" pitchFamily="34" charset="0"/>
                          <a:cs typeface="Arial" pitchFamily="34" charset="0"/>
                        </a:rPr>
                        <a:t>alternatiewe raam en/of lensverbetering</a:t>
                      </a:r>
                      <a:endParaRPr lang="af-ZA" sz="1050" b="0" noProof="0" dirty="0" smtClean="0">
                        <a:solidFill>
                          <a:schemeClr val="bg1"/>
                        </a:solidFill>
                        <a:latin typeface="Arial" pitchFamily="34" charset="0"/>
                        <a:cs typeface="Arial" pitchFamily="34" charset="0"/>
                      </a:endParaRPr>
                    </a:p>
                  </a:txBody>
                  <a:tcPr>
                    <a:solidFill>
                      <a:srgbClr val="0093D3"/>
                    </a:solidFill>
                  </a:tcPr>
                </a:tc>
              </a:tr>
              <a:tr h="1283515">
                <a:tc>
                  <a:txBody>
                    <a:bodyPr/>
                    <a:lstStyle/>
                    <a:p>
                      <a:endParaRPr lang="af-ZA" sz="1050" b="0" noProof="0" dirty="0" smtClean="0">
                        <a:solidFill>
                          <a:schemeClr val="bg1"/>
                        </a:solidFill>
                        <a:latin typeface="Arial" pitchFamily="34" charset="0"/>
                        <a:cs typeface="Arial" pitchFamily="34" charset="0"/>
                      </a:endParaRPr>
                    </a:p>
                    <a:p>
                      <a:r>
                        <a:rPr lang="af-ZA" sz="1050" b="1" noProof="0" dirty="0" smtClean="0">
                          <a:solidFill>
                            <a:schemeClr val="bg1"/>
                          </a:solidFill>
                          <a:latin typeface="Arial" pitchFamily="34" charset="0"/>
                          <a:cs typeface="Arial" pitchFamily="34" charset="0"/>
                        </a:rPr>
                        <a:t>Lense</a:t>
                      </a:r>
                      <a:endParaRPr lang="af-ZA" sz="1050" b="1" noProof="0" dirty="0">
                        <a:solidFill>
                          <a:schemeClr val="bg1"/>
                        </a:solidFill>
                        <a:latin typeface="Arial" pitchFamily="34" charset="0"/>
                        <a:cs typeface="Arial" pitchFamily="34" charset="0"/>
                      </a:endParaRPr>
                    </a:p>
                  </a:txBody>
                  <a:tcPr>
                    <a:solidFill>
                      <a:srgbClr val="0093D3"/>
                    </a:solidFill>
                  </a:tcPr>
                </a:tc>
                <a:tc>
                  <a:txBody>
                    <a:bodyPr/>
                    <a:lstStyle/>
                    <a:p>
                      <a:r>
                        <a:rPr lang="af-ZA" sz="1050" b="0" noProof="0" dirty="0" smtClean="0">
                          <a:solidFill>
                            <a:schemeClr val="bg1"/>
                          </a:solidFill>
                          <a:latin typeface="Arial" pitchFamily="34" charset="0"/>
                          <a:cs typeface="Arial" pitchFamily="34" charset="0"/>
                        </a:rPr>
                        <a:t>Keuse</a:t>
                      </a:r>
                      <a:r>
                        <a:rPr lang="af-ZA" sz="1050" b="0" baseline="0" noProof="0" dirty="0" smtClean="0">
                          <a:solidFill>
                            <a:schemeClr val="bg1"/>
                          </a:solidFill>
                          <a:latin typeface="Arial" pitchFamily="34" charset="0"/>
                          <a:cs typeface="Arial" pitchFamily="34" charset="0"/>
                        </a:rPr>
                        <a:t> tussen </a:t>
                      </a:r>
                      <a:r>
                        <a:rPr lang="af-ZA" sz="1050" b="0" noProof="0" dirty="0" smtClean="0">
                          <a:solidFill>
                            <a:schemeClr val="bg1"/>
                          </a:solidFill>
                          <a:latin typeface="Arial"/>
                          <a:cs typeface="Arial"/>
                        </a:rPr>
                        <a:t>'n stel </a:t>
                      </a:r>
                      <a:r>
                        <a:rPr lang="af-ZA" sz="1050" b="0" noProof="0" dirty="0" smtClean="0">
                          <a:solidFill>
                            <a:schemeClr val="bg1"/>
                          </a:solidFill>
                          <a:latin typeface="Arial" pitchFamily="34" charset="0"/>
                          <a:cs typeface="Arial" pitchFamily="34" charset="0"/>
                        </a:rPr>
                        <a:t>Clear Aquity-enkelvisielense of </a:t>
                      </a:r>
                      <a:r>
                        <a:rPr lang="af-ZA" sz="1050" b="0" noProof="0" dirty="0" smtClean="0">
                          <a:solidFill>
                            <a:schemeClr val="bg1"/>
                          </a:solidFill>
                          <a:latin typeface="Arial"/>
                          <a:cs typeface="Arial"/>
                        </a:rPr>
                        <a:t>'n stel</a:t>
                      </a:r>
                      <a:r>
                        <a:rPr lang="af-ZA" sz="1050" b="0" baseline="0" noProof="0" dirty="0" smtClean="0">
                          <a:solidFill>
                            <a:schemeClr val="bg1"/>
                          </a:solidFill>
                          <a:latin typeface="Arial" pitchFamily="34" charset="0"/>
                          <a:cs typeface="Arial" pitchFamily="34" charset="0"/>
                        </a:rPr>
                        <a:t> Clear Aquity-bifokale lense of </a:t>
                      </a:r>
                      <a:r>
                        <a:rPr lang="af-ZA" sz="1050" b="0" baseline="0" noProof="0" dirty="0" smtClean="0">
                          <a:solidFill>
                            <a:schemeClr val="bg1"/>
                          </a:solidFill>
                          <a:latin typeface="Arial"/>
                          <a:cs typeface="Arial"/>
                        </a:rPr>
                        <a:t> </a:t>
                      </a:r>
                      <a:r>
                        <a:rPr lang="af-ZA" sz="1050" b="0" noProof="0" dirty="0" smtClean="0">
                          <a:solidFill>
                            <a:schemeClr val="bg1"/>
                          </a:solidFill>
                          <a:latin typeface="Arial"/>
                          <a:cs typeface="Arial"/>
                        </a:rPr>
                        <a:t>'n stel </a:t>
                      </a:r>
                      <a:r>
                        <a:rPr lang="af-ZA" sz="1050" b="0" baseline="0" noProof="0" dirty="0" smtClean="0">
                          <a:solidFill>
                            <a:schemeClr val="bg1"/>
                          </a:solidFill>
                          <a:latin typeface="Arial" pitchFamily="34" charset="0"/>
                          <a:cs typeface="Arial" pitchFamily="34" charset="0"/>
                        </a:rPr>
                        <a:t>Clear Aquity-multifokale lense</a:t>
                      </a:r>
                      <a:endParaRPr lang="af-ZA" sz="1050" b="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497593528"/>
              </p:ext>
            </p:extLst>
          </p:nvPr>
        </p:nvGraphicFramePr>
        <p:xfrm>
          <a:off x="647350" y="5512106"/>
          <a:ext cx="7499187" cy="685800"/>
        </p:xfrm>
        <a:graphic>
          <a:graphicData uri="http://schemas.openxmlformats.org/drawingml/2006/table">
            <a:tbl>
              <a:tblPr firstRow="1" bandRow="1">
                <a:tableStyleId>{5C22544A-7EE6-4342-B048-85BDC9FD1C3A}</a:tableStyleId>
              </a:tblPr>
              <a:tblGrid>
                <a:gridCol w="1500246"/>
                <a:gridCol w="2963415"/>
                <a:gridCol w="3035526"/>
              </a:tblGrid>
              <a:tr h="155197">
                <a:tc>
                  <a:txBody>
                    <a:bodyPr/>
                    <a:lstStyle/>
                    <a:p>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l"/>
                      <a:r>
                        <a:rPr lang="af-ZA" sz="1100" b="1" noProof="0" dirty="0" smtClean="0">
                          <a:solidFill>
                            <a:schemeClr val="bg1"/>
                          </a:solidFill>
                          <a:latin typeface="Arial" pitchFamily="34" charset="0"/>
                          <a:cs typeface="Arial" pitchFamily="34" charset="0"/>
                        </a:rPr>
                        <a:t>Kontaklense</a:t>
                      </a:r>
                      <a:endParaRPr lang="af-ZA" sz="1100" b="1" noProof="0" dirty="0">
                        <a:solidFill>
                          <a:schemeClr val="bg1"/>
                        </a:solidFill>
                        <a:latin typeface="Arial" pitchFamily="34" charset="0"/>
                        <a:cs typeface="Arial" pitchFamily="34" charset="0"/>
                      </a:endParaRPr>
                    </a:p>
                  </a:txBody>
                  <a:tcPr>
                    <a:solidFill>
                      <a:srgbClr val="0093D3"/>
                    </a:solidFill>
                  </a:tcPr>
                </a:tc>
                <a:tc>
                  <a:txBody>
                    <a:bodyPr/>
                    <a:lstStyle/>
                    <a:p>
                      <a:pPr algn="l"/>
                      <a:endParaRPr lang="af-ZA" sz="1100" b="1" noProof="0">
                        <a:solidFill>
                          <a:schemeClr val="bg1"/>
                        </a:solidFill>
                        <a:latin typeface="Arial" pitchFamily="34" charset="0"/>
                        <a:cs typeface="Arial" pitchFamily="34" charset="0"/>
                      </a:endParaRPr>
                    </a:p>
                  </a:txBody>
                  <a:tcPr>
                    <a:solidFill>
                      <a:srgbClr val="0093D3"/>
                    </a:solidFill>
                  </a:tcPr>
                </a:tc>
              </a:tr>
              <a:tr h="210144">
                <a:tc>
                  <a:txBody>
                    <a:bodyPr/>
                    <a:lstStyle/>
                    <a:p>
                      <a:r>
                        <a:rPr lang="af-ZA" sz="1050" b="1" noProof="0" dirty="0" smtClean="0">
                          <a:solidFill>
                            <a:schemeClr val="bg1"/>
                          </a:solidFill>
                          <a:latin typeface="Arial" pitchFamily="34" charset="0"/>
                          <a:cs typeface="Arial" pitchFamily="34" charset="0"/>
                        </a:rPr>
                        <a:t>Sublimiet vir bevoordeeldes</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p>
                  </a:txBody>
                  <a:tcPr>
                    <a:solidFill>
                      <a:srgbClr val="0093D3"/>
                    </a:solidFill>
                  </a:tcPr>
                </a:tc>
                <a:tc>
                  <a:txBody>
                    <a:bodyPr/>
                    <a:lstStyle/>
                    <a:p>
                      <a:pPr algn="l"/>
                      <a:r>
                        <a:rPr lang="af-ZA" sz="1100" b="0" noProof="0" dirty="0" smtClean="0">
                          <a:solidFill>
                            <a:schemeClr val="bg1"/>
                          </a:solidFill>
                          <a:latin typeface="Arial" pitchFamily="34" charset="0"/>
                          <a:cs typeface="Arial" pitchFamily="34" charset="0"/>
                        </a:rPr>
                        <a:t>R1 210</a:t>
                      </a:r>
                      <a:endParaRPr lang="af-ZA" sz="1100" b="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18" name="TextBox 17"/>
          <p:cNvSpPr txBox="1"/>
          <p:nvPr/>
        </p:nvSpPr>
        <p:spPr>
          <a:xfrm>
            <a:off x="3754073" y="5204329"/>
            <a:ext cx="1635853" cy="307777"/>
          </a:xfrm>
          <a:prstGeom prst="rect">
            <a:avLst/>
          </a:prstGeom>
          <a:noFill/>
        </p:spPr>
        <p:txBody>
          <a:bodyPr wrap="square" rtlCol="0">
            <a:spAutoFit/>
          </a:bodyPr>
          <a:lstStyle/>
          <a:p>
            <a:pPr algn="ctr"/>
            <a:r>
              <a:rPr lang="af-ZA" sz="1400" b="1" smtClean="0">
                <a:latin typeface="Arial" pitchFamily="34" charset="0"/>
                <a:cs typeface="Arial" pitchFamily="34" charset="0"/>
              </a:rPr>
              <a:t>OF</a:t>
            </a:r>
            <a:endParaRPr lang="af-ZA" sz="1400" b="1">
              <a:latin typeface="Arial" pitchFamily="34" charset="0"/>
              <a:cs typeface="Arial" pitchFamily="34" charset="0"/>
            </a:endParaRPr>
          </a:p>
        </p:txBody>
      </p:sp>
      <p:sp>
        <p:nvSpPr>
          <p:cNvPr id="17" name="TextBox 16"/>
          <p:cNvSpPr txBox="1"/>
          <p:nvPr/>
        </p:nvSpPr>
        <p:spPr>
          <a:xfrm>
            <a:off x="524159" y="-30438"/>
            <a:ext cx="5334057" cy="523220"/>
          </a:xfrm>
          <a:prstGeom prst="rect">
            <a:avLst/>
          </a:prstGeom>
          <a:noFill/>
        </p:spPr>
        <p:txBody>
          <a:bodyPr wrap="square" rtlCol="0">
            <a:spAutoFit/>
          </a:bodyPr>
          <a:lstStyle/>
          <a:p>
            <a:r>
              <a:rPr lang="af-ZA" sz="2800" b="1" dirty="0" smtClean="0">
                <a:solidFill>
                  <a:srgbClr val="004264"/>
                </a:solidFill>
                <a:latin typeface="Arial" pitchFamily="34" charset="0"/>
                <a:cs typeface="Arial" pitchFamily="34" charset="0"/>
              </a:rPr>
              <a:t>VVN-Oogkundige Voordele</a:t>
            </a:r>
            <a:endParaRPr lang="en-US" sz="2800" b="1" dirty="0">
              <a:solidFill>
                <a:srgbClr val="004264"/>
              </a:solidFill>
              <a:latin typeface="Arial"/>
              <a:cs typeface="Arial"/>
            </a:endParaRPr>
          </a:p>
        </p:txBody>
      </p:sp>
      <p:pic>
        <p:nvPicPr>
          <p:cNvPr id="14" name="Picture 2" descr="C:\Users\wernervw\Desktop\Option Logos\Pace-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46537" y="61742"/>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398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3"/>
          <a:stretch>
            <a:fillRect/>
          </a:stretch>
        </p:blipFill>
        <p:spPr>
          <a:xfrm>
            <a:off x="3175" y="0"/>
            <a:ext cx="9140825" cy="6858001"/>
          </a:xfrm>
          <a:prstGeom prst="rect">
            <a:avLst/>
          </a:prstGeom>
        </p:spPr>
      </p:pic>
      <p:sp>
        <p:nvSpPr>
          <p:cNvPr id="2" name="TextBox 1"/>
          <p:cNvSpPr txBox="1"/>
          <p:nvPr/>
        </p:nvSpPr>
        <p:spPr>
          <a:xfrm>
            <a:off x="606189" y="578295"/>
            <a:ext cx="3866721" cy="1846659"/>
          </a:xfrm>
          <a:prstGeom prst="rect">
            <a:avLst/>
          </a:prstGeom>
          <a:noFill/>
        </p:spPr>
        <p:txBody>
          <a:bodyPr wrap="square" rtlCol="0">
            <a:spAutoFit/>
          </a:bodyPr>
          <a:lstStyle/>
          <a:p>
            <a:pPr algn="just"/>
            <a:endParaRPr lang="en-US" sz="6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20% bybetaling: Nie-formulariummedisyne</a:t>
            </a:r>
          </a:p>
          <a:p>
            <a:pPr algn="just"/>
            <a:endParaRPr lang="af-ZA" sz="500" dirty="0" smtClean="0">
              <a:latin typeface="Arial" pitchFamily="34" charset="0"/>
              <a:cs typeface="Arial" pitchFamily="34" charset="0"/>
            </a:endParaRP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45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a:t>
            </a:r>
            <a:r>
              <a:rPr lang="en-US" sz="1400" dirty="0">
                <a:latin typeface="Arial" pitchFamily="34" charset="0"/>
                <a:cs typeface="Arial" pitchFamily="34" charset="0"/>
              </a:rPr>
              <a:t>:</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L R16 000      L1+   R32 000</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xmlns="" val="3817107250"/>
              </p:ext>
            </p:extLst>
          </p:nvPr>
        </p:nvGraphicFramePr>
        <p:xfrm>
          <a:off x="720666" y="2713213"/>
          <a:ext cx="3492617" cy="3581544"/>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af-ZA" sz="1200"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6238">
                <a:tc>
                  <a:txBody>
                    <a:bodyPr/>
                    <a:lstStyle/>
                    <a:p>
                      <a:r>
                        <a:rPr lang="af-ZA" sz="1200" noProof="0" smtClean="0">
                          <a:solidFill>
                            <a:schemeClr val="bg1"/>
                          </a:solidFill>
                          <a:latin typeface="Arial" pitchFamily="34" charset="0"/>
                          <a:cs typeface="Arial" pitchFamily="34" charset="0"/>
                        </a:rPr>
                        <a:t>28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ADD / ADHD</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29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Aknee - ernstig</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Ekseem</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Allergiese</a:t>
                      </a:r>
                      <a:r>
                        <a:rPr lang="af-ZA" sz="1200" baseline="0" noProof="0" dirty="0" smtClean="0">
                          <a:solidFill>
                            <a:schemeClr val="bg1"/>
                          </a:solidFill>
                          <a:latin typeface="Arial" pitchFamily="34" charset="0"/>
                          <a:cs typeface="Arial" pitchFamily="34" charset="0"/>
                        </a:rPr>
                        <a:t> rhinitis</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Migraine-profilakse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Jig-profilakse</a:t>
                      </a:r>
                      <a:endParaRPr lang="af-ZA" sz="1200" noProof="0" dirty="0">
                        <a:solidFill>
                          <a:schemeClr val="bg1"/>
                        </a:solidFill>
                        <a:latin typeface="Arial" pitchFamily="34" charset="0"/>
                        <a:cs typeface="Arial" pitchFamily="34" charset="0"/>
                      </a:endParaRPr>
                    </a:p>
                  </a:txBody>
                  <a:tcPr>
                    <a:solidFill>
                      <a:srgbClr val="0093D3"/>
                    </a:solidFill>
                  </a:tcPr>
                </a:tc>
              </a:tr>
              <a:tr h="267923">
                <a:tc>
                  <a:txBody>
                    <a:bodyPr/>
                    <a:lstStyle/>
                    <a:p>
                      <a:r>
                        <a:rPr lang="af-ZA" sz="1200" noProof="0" smtClean="0">
                          <a:solidFill>
                            <a:schemeClr val="bg1"/>
                          </a:solidFill>
                          <a:latin typeface="Arial" pitchFamily="34" charset="0"/>
                          <a:cs typeface="Arial" pitchFamily="34" charset="0"/>
                        </a:rPr>
                        <a:t>34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Endometriose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Ernstige</a:t>
                      </a:r>
                      <a:r>
                        <a:rPr lang="af-ZA" sz="1200" baseline="0" noProof="0" dirty="0" smtClean="0">
                          <a:solidFill>
                            <a:schemeClr val="bg1"/>
                          </a:solidFill>
                          <a:latin typeface="Arial" pitchFamily="34" charset="0"/>
                          <a:cs typeface="Arial" pitchFamily="34" charset="0"/>
                        </a:rPr>
                        <a:t> depressie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Chroniese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Polisistiese</a:t>
                      </a:r>
                      <a:r>
                        <a:rPr lang="af-ZA" sz="1200" baseline="0" noProof="0" dirty="0" smtClean="0">
                          <a:solidFill>
                            <a:schemeClr val="bg1"/>
                          </a:solidFill>
                          <a:latin typeface="Arial" pitchFamily="34" charset="0"/>
                          <a:cs typeface="Arial" pitchFamily="34" charset="0"/>
                        </a:rPr>
                        <a:t> ovariale sindroom</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Graves se siekte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534038000"/>
              </p:ext>
            </p:extLst>
          </p:nvPr>
        </p:nvGraphicFramePr>
        <p:xfrm>
          <a:off x="4739610" y="706042"/>
          <a:ext cx="3492617" cy="5589034"/>
        </p:xfrm>
        <a:graphic>
          <a:graphicData uri="http://schemas.openxmlformats.org/drawingml/2006/table">
            <a:tbl>
              <a:tblPr firstRow="1" bandRow="1">
                <a:tableStyleId>{5C22544A-7EE6-4342-B048-85BDC9FD1C3A}</a:tableStyleId>
              </a:tblPr>
              <a:tblGrid>
                <a:gridCol w="447413"/>
                <a:gridCol w="3045204"/>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dirty="0" smtClean="0">
                          <a:solidFill>
                            <a:schemeClr val="bg1"/>
                          </a:solidFill>
                          <a:latin typeface="Arial" pitchFamily="34" charset="0"/>
                          <a:cs typeface="Arial" pitchFamily="34" charset="0"/>
                        </a:rPr>
                        <a:t>39</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Obsessief-kompulsiewe versteuring</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40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Beroerte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dirty="0" smtClean="0">
                          <a:solidFill>
                            <a:schemeClr val="bg1"/>
                          </a:solidFill>
                          <a:latin typeface="Arial" pitchFamily="34" charset="0"/>
                          <a:cs typeface="Arial" pitchFamily="34" charset="0"/>
                        </a:rPr>
                        <a:t>41</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Paraplegie /</a:t>
                      </a:r>
                      <a:r>
                        <a:rPr lang="af-ZA" sz="1200" baseline="0" noProof="0" dirty="0" smtClean="0">
                          <a:solidFill>
                            <a:schemeClr val="bg1"/>
                          </a:solidFill>
                          <a:latin typeface="Arial" pitchFamily="34" charset="0"/>
                          <a:cs typeface="Arial" pitchFamily="34" charset="0"/>
                        </a:rPr>
                        <a:t> Kwadruplegie</a:t>
                      </a:r>
                      <a:endParaRPr lang="af-ZA" sz="1200" noProof="0" dirty="0">
                        <a:solidFill>
                          <a:schemeClr val="bg1"/>
                        </a:solidFill>
                        <a:latin typeface="Arial" pitchFamily="34" charset="0"/>
                        <a:cs typeface="Arial" pitchFamily="34" charset="0"/>
                      </a:endParaRP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42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Pulmonale embolisme</a:t>
                      </a:r>
                      <a:endParaRPr lang="af-ZA" sz="1200" noProof="0" dirty="0">
                        <a:solidFill>
                          <a:schemeClr val="bg1"/>
                        </a:solidFill>
                        <a:latin typeface="Arial" pitchFamily="34" charset="0"/>
                        <a:cs typeface="Arial" pitchFamily="34" charset="0"/>
                      </a:endParaRPr>
                    </a:p>
                  </a:txBody>
                  <a:tcPr>
                    <a:solidFill>
                      <a:srgbClr val="0093D3"/>
                    </a:solidFill>
                  </a:tcPr>
                </a:tc>
              </a:tr>
              <a:tr h="245316">
                <a:tc>
                  <a:txBody>
                    <a:bodyPr/>
                    <a:lstStyle/>
                    <a:p>
                      <a:r>
                        <a:rPr lang="af-ZA" sz="1200" noProof="0" smtClean="0">
                          <a:solidFill>
                            <a:schemeClr val="bg1"/>
                          </a:solidFill>
                          <a:latin typeface="Arial" pitchFamily="34" charset="0"/>
                          <a:cs typeface="Arial" pitchFamily="34" charset="0"/>
                        </a:rPr>
                        <a:t>43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Goedaardige</a:t>
                      </a:r>
                      <a:r>
                        <a:rPr lang="af-ZA" sz="1200" baseline="0" noProof="0" dirty="0" smtClean="0">
                          <a:solidFill>
                            <a:schemeClr val="bg1"/>
                          </a:solidFill>
                          <a:latin typeface="Arial" pitchFamily="34" charset="0"/>
                          <a:cs typeface="Arial" pitchFamily="34" charset="0"/>
                        </a:rPr>
                        <a:t> prostaathipertrofie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Osteoporose</a:t>
                      </a:r>
                      <a:endParaRPr lang="af-ZA" sz="1200" noProof="0" dirty="0">
                        <a:solidFill>
                          <a:schemeClr val="bg1"/>
                        </a:solidFill>
                        <a:latin typeface="Arial" pitchFamily="34" charset="0"/>
                        <a:cs typeface="Arial" pitchFamily="34" charset="0"/>
                      </a:endParaRPr>
                    </a:p>
                  </a:txBody>
                  <a:tcPr>
                    <a:solidFill>
                      <a:srgbClr val="0093D3"/>
                    </a:solidFill>
                  </a:tcPr>
                </a:tc>
              </a:tr>
              <a:tr h="254076">
                <a:tc>
                  <a:txBody>
                    <a:bodyPr/>
                    <a:lstStyle/>
                    <a:p>
                      <a:r>
                        <a:rPr lang="af-ZA" sz="1200" noProof="0" smtClean="0">
                          <a:solidFill>
                            <a:schemeClr val="bg1"/>
                          </a:solidFill>
                          <a:latin typeface="Arial" pitchFamily="34" charset="0"/>
                          <a:cs typeface="Arial" pitchFamily="34" charset="0"/>
                        </a:rPr>
                        <a:t>45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Psoriase</a:t>
                      </a:r>
                      <a:endParaRPr lang="af-ZA" sz="1200" noProof="0" dirty="0">
                        <a:solidFill>
                          <a:schemeClr val="bg1"/>
                        </a:solidFill>
                        <a:latin typeface="Arial" pitchFamily="34" charset="0"/>
                        <a:cs typeface="Arial" pitchFamily="34" charset="0"/>
                      </a:endParaRPr>
                    </a:p>
                  </a:txBody>
                  <a:tcPr>
                    <a:solidFill>
                      <a:srgbClr val="0093D3"/>
                    </a:solidFill>
                  </a:tcPr>
                </a:tc>
              </a:tr>
              <a:tr h="246456">
                <a:tc>
                  <a:txBody>
                    <a:bodyPr/>
                    <a:lstStyle/>
                    <a:p>
                      <a:r>
                        <a:rPr lang="af-ZA" sz="1200" noProof="0" smtClean="0">
                          <a:solidFill>
                            <a:schemeClr val="bg1"/>
                          </a:solidFill>
                          <a:latin typeface="Arial" pitchFamily="34" charset="0"/>
                          <a:cs typeface="Arial" pitchFamily="34" charset="0"/>
                        </a:rPr>
                        <a:t>46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Urinêre</a:t>
                      </a:r>
                      <a:r>
                        <a:rPr lang="af-ZA" sz="1200" baseline="0" noProof="0" dirty="0" smtClean="0">
                          <a:solidFill>
                            <a:schemeClr val="bg1"/>
                          </a:solidFill>
                          <a:latin typeface="Arial" pitchFamily="34" charset="0"/>
                          <a:cs typeface="Arial" pitchFamily="34" charset="0"/>
                        </a:rPr>
                        <a:t> inkontinensie</a:t>
                      </a:r>
                      <a:endParaRPr lang="af-ZA" sz="1200" noProof="0" dirty="0">
                        <a:solidFill>
                          <a:schemeClr val="bg1"/>
                        </a:solidFill>
                        <a:latin typeface="Arial" pitchFamily="34" charset="0"/>
                        <a:cs typeface="Arial" pitchFamily="34" charset="0"/>
                      </a:endParaRPr>
                    </a:p>
                  </a:txBody>
                  <a:tcPr>
                    <a:solidFill>
                      <a:srgbClr val="0093D3"/>
                    </a:solidFill>
                  </a:tcPr>
                </a:tc>
              </a:tr>
              <a:tr h="257886">
                <a:tc>
                  <a:txBody>
                    <a:bodyPr/>
                    <a:lstStyle/>
                    <a:p>
                      <a:r>
                        <a:rPr lang="af-ZA" sz="1200" noProof="0" smtClean="0">
                          <a:solidFill>
                            <a:schemeClr val="bg1"/>
                          </a:solidFill>
                          <a:latin typeface="Arial" pitchFamily="34" charset="0"/>
                          <a:cs typeface="Arial" pitchFamily="34" charset="0"/>
                        </a:rPr>
                        <a:t>47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Paget</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59791">
                <a:tc>
                  <a:txBody>
                    <a:bodyPr/>
                    <a:lstStyle/>
                    <a:p>
                      <a:r>
                        <a:rPr lang="af-ZA" sz="1200" noProof="0" smtClean="0">
                          <a:solidFill>
                            <a:schemeClr val="bg1"/>
                          </a:solidFill>
                          <a:latin typeface="Arial" pitchFamily="34" charset="0"/>
                          <a:cs typeface="Arial" pitchFamily="34" charset="0"/>
                        </a:rPr>
                        <a:t>48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Gastro-esofageale siekte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Ankiloserende spondilitis</a:t>
                      </a:r>
                      <a:endParaRPr lang="af-ZA" sz="1200" noProof="0" dirty="0">
                        <a:solidFill>
                          <a:schemeClr val="bg1"/>
                        </a:solidFill>
                        <a:latin typeface="Arial" pitchFamily="34" charset="0"/>
                        <a:cs typeface="Arial" pitchFamily="34" charset="0"/>
                      </a:endParaRPr>
                    </a:p>
                  </a:txBody>
                  <a:tcPr>
                    <a:solidFill>
                      <a:srgbClr val="0093D3"/>
                    </a:solidFill>
                  </a:tcPr>
                </a:tc>
              </a:tr>
              <a:tr h="235026">
                <a:tc>
                  <a:txBody>
                    <a:bodyPr/>
                    <a:lstStyle/>
                    <a:p>
                      <a:r>
                        <a:rPr lang="af-ZA" sz="1200" noProof="0" smtClean="0">
                          <a:solidFill>
                            <a:schemeClr val="bg1"/>
                          </a:solidFill>
                          <a:latin typeface="Arial" pitchFamily="34" charset="0"/>
                          <a:cs typeface="Arial" pitchFamily="34" charset="0"/>
                        </a:rPr>
                        <a:t>50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Hipofiseale</a:t>
                      </a:r>
                      <a:r>
                        <a:rPr lang="af-ZA" sz="1200" baseline="0" noProof="0" dirty="0" smtClean="0">
                          <a:solidFill>
                            <a:schemeClr val="bg1"/>
                          </a:solidFill>
                          <a:latin typeface="Arial" pitchFamily="34" charset="0"/>
                          <a:cs typeface="Arial" pitchFamily="34" charset="0"/>
                        </a:rPr>
                        <a:t> adenoom</a:t>
                      </a:r>
                      <a:endParaRPr lang="af-ZA" sz="1200" noProof="0" dirty="0">
                        <a:solidFill>
                          <a:schemeClr val="bg1"/>
                        </a:solidFill>
                        <a:latin typeface="Arial" pitchFamily="34" charset="0"/>
                        <a:cs typeface="Arial" pitchFamily="34" charset="0"/>
                      </a:endParaRPr>
                    </a:p>
                  </a:txBody>
                  <a:tcPr>
                    <a:solidFill>
                      <a:srgbClr val="0093D3"/>
                    </a:solidFill>
                  </a:tcPr>
                </a:tc>
              </a:tr>
              <a:tr h="204712">
                <a:tc>
                  <a:txBody>
                    <a:bodyPr/>
                    <a:lstStyle/>
                    <a:p>
                      <a:r>
                        <a:rPr lang="af-ZA" sz="1200" noProof="0" smtClean="0">
                          <a:solidFill>
                            <a:schemeClr val="bg1"/>
                          </a:solidFill>
                          <a:latin typeface="Arial" pitchFamily="34" charset="0"/>
                          <a:cs typeface="Arial" pitchFamily="34" charset="0"/>
                        </a:rPr>
                        <a:t>51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Osteoartritis</a:t>
                      </a:r>
                      <a:endParaRPr lang="af-ZA" sz="1200" noProof="0" dirty="0">
                        <a:solidFill>
                          <a:schemeClr val="bg1"/>
                        </a:solidFill>
                        <a:latin typeface="Arial" pitchFamily="34" charset="0"/>
                        <a:cs typeface="Arial" pitchFamily="34" charset="0"/>
                      </a:endParaRPr>
                    </a:p>
                  </a:txBody>
                  <a:tcPr>
                    <a:solidFill>
                      <a:srgbClr val="0093D3"/>
                    </a:solidFill>
                  </a:tcPr>
                </a:tc>
              </a:tr>
              <a:tr h="263767">
                <a:tc>
                  <a:txBody>
                    <a:bodyPr/>
                    <a:lstStyle/>
                    <a:p>
                      <a:r>
                        <a:rPr lang="af-ZA" sz="1200" noProof="0" smtClean="0">
                          <a:solidFill>
                            <a:schemeClr val="bg1"/>
                          </a:solidFill>
                          <a:latin typeface="Arial" pitchFamily="34" charset="0"/>
                          <a:cs typeface="Arial" pitchFamily="34" charset="0"/>
                        </a:rPr>
                        <a:t>52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Alzheimer</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81674">
                <a:tc>
                  <a:txBody>
                    <a:bodyPr/>
                    <a:lstStyle/>
                    <a:p>
                      <a:r>
                        <a:rPr lang="af-ZA" sz="1200" noProof="0" smtClean="0">
                          <a:solidFill>
                            <a:schemeClr val="bg1"/>
                          </a:solidFill>
                          <a:latin typeface="Arial" pitchFamily="34" charset="0"/>
                          <a:cs typeface="Arial" pitchFamily="34" charset="0"/>
                        </a:rPr>
                        <a:t>53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Aplastiese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233409">
                <a:tc>
                  <a:txBody>
                    <a:bodyPr/>
                    <a:lstStyle/>
                    <a:p>
                      <a:r>
                        <a:rPr lang="af-ZA" sz="1200" noProof="0" smtClean="0">
                          <a:solidFill>
                            <a:schemeClr val="bg1"/>
                          </a:solidFill>
                          <a:latin typeface="Arial" pitchFamily="34" charset="0"/>
                          <a:cs typeface="Arial" pitchFamily="34" charset="0"/>
                        </a:rPr>
                        <a:t>54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Kollageensiektes</a:t>
                      </a:r>
                      <a:endParaRPr lang="af-ZA" sz="1200" noProof="0" dirty="0">
                        <a:solidFill>
                          <a:schemeClr val="bg1"/>
                        </a:solidFill>
                        <a:latin typeface="Arial" pitchFamily="34" charset="0"/>
                        <a:cs typeface="Arial" pitchFamily="34" charset="0"/>
                      </a:endParaRPr>
                    </a:p>
                  </a:txBody>
                  <a:tcPr>
                    <a:solidFill>
                      <a:srgbClr val="0093D3"/>
                    </a:solidFill>
                  </a:tcPr>
                </a:tc>
              </a:tr>
              <a:tr h="197214">
                <a:tc>
                  <a:txBody>
                    <a:bodyPr/>
                    <a:lstStyle/>
                    <a:p>
                      <a:r>
                        <a:rPr lang="af-ZA" sz="1200" noProof="0" smtClean="0">
                          <a:solidFill>
                            <a:schemeClr val="bg1"/>
                          </a:solidFill>
                          <a:latin typeface="Arial" pitchFamily="34" charset="0"/>
                          <a:cs typeface="Arial" pitchFamily="34" charset="0"/>
                        </a:rPr>
                        <a:t>55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Cushing se siekte</a:t>
                      </a:r>
                      <a:endParaRPr lang="af-ZA" sz="1200" noProof="0" dirty="0">
                        <a:solidFill>
                          <a:schemeClr val="bg1"/>
                        </a:solidFill>
                        <a:latin typeface="Arial" pitchFamily="34" charset="0"/>
                        <a:cs typeface="Arial" pitchFamily="34" charset="0"/>
                      </a:endParaRPr>
                    </a:p>
                  </a:txBody>
                  <a:tcPr>
                    <a:solidFill>
                      <a:srgbClr val="0093D3"/>
                    </a:solidFill>
                  </a:tcPr>
                </a:tc>
              </a:tr>
              <a:tr h="237219">
                <a:tc>
                  <a:txBody>
                    <a:bodyPr/>
                    <a:lstStyle/>
                    <a:p>
                      <a:r>
                        <a:rPr lang="af-ZA" sz="1200" noProof="0" smtClean="0">
                          <a:solidFill>
                            <a:schemeClr val="bg1"/>
                          </a:solidFill>
                          <a:latin typeface="Arial" pitchFamily="34" charset="0"/>
                          <a:cs typeface="Arial" pitchFamily="34" charset="0"/>
                        </a:rPr>
                        <a:t>56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Sistiese</a:t>
                      </a:r>
                      <a:r>
                        <a:rPr lang="af-ZA" sz="1200" baseline="0" noProof="0" dirty="0" smtClean="0">
                          <a:solidFill>
                            <a:schemeClr val="bg1"/>
                          </a:solidFill>
                          <a:latin typeface="Arial" pitchFamily="34" charset="0"/>
                          <a:cs typeface="Arial" pitchFamily="34" charset="0"/>
                        </a:rPr>
                        <a:t> fibrose</a:t>
                      </a:r>
                      <a:endParaRPr lang="af-ZA" sz="1200" noProof="0" dirty="0">
                        <a:solidFill>
                          <a:schemeClr val="bg1"/>
                        </a:solidFill>
                        <a:latin typeface="Arial" pitchFamily="34" charset="0"/>
                        <a:cs typeface="Arial" pitchFamily="34" charset="0"/>
                      </a:endParaRPr>
                    </a:p>
                  </a:txBody>
                  <a:tcPr>
                    <a:solidFill>
                      <a:srgbClr val="0093D3"/>
                    </a:solidFill>
                  </a:tcPr>
                </a:tc>
              </a:tr>
              <a:tr h="220074">
                <a:tc>
                  <a:txBody>
                    <a:bodyPr/>
                    <a:lstStyle/>
                    <a:p>
                      <a:r>
                        <a:rPr lang="af-ZA" sz="1200" noProof="0" smtClean="0">
                          <a:solidFill>
                            <a:schemeClr val="bg1"/>
                          </a:solidFill>
                          <a:latin typeface="Arial" pitchFamily="34" charset="0"/>
                          <a:cs typeface="Arial" pitchFamily="34" charset="0"/>
                        </a:rPr>
                        <a:t>57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Dermatomiositis</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sp>
        <p:nvSpPr>
          <p:cNvPr id="9" name="TextBox 8"/>
          <p:cNvSpPr txBox="1"/>
          <p:nvPr/>
        </p:nvSpPr>
        <p:spPr>
          <a:xfrm>
            <a:off x="540678" y="8143"/>
            <a:ext cx="3997741" cy="523220"/>
          </a:xfrm>
          <a:prstGeom prst="rect">
            <a:avLst/>
          </a:prstGeom>
          <a:noFill/>
        </p:spPr>
        <p:txBody>
          <a:bodyPr wrap="square" rtlCol="0">
            <a:spAutoFit/>
          </a:bodyPr>
          <a:lstStyle/>
          <a:p>
            <a:r>
              <a:rPr lang="af-ZA" sz="2800" b="1" dirty="0" smtClean="0">
                <a:solidFill>
                  <a:srgbClr val="004264"/>
                </a:solidFill>
                <a:latin typeface="Arial"/>
                <a:cs typeface="Arial"/>
              </a:rPr>
              <a:t>Nie-CSL-Toestande op</a:t>
            </a:r>
            <a:endParaRPr lang="af-ZA" sz="2800" b="1" dirty="0">
              <a:solidFill>
                <a:srgbClr val="004264"/>
              </a:solidFill>
              <a:latin typeface="Arial"/>
              <a:cs typeface="Arial"/>
            </a:endParaRPr>
          </a:p>
        </p:txBody>
      </p:sp>
      <p:pic>
        <p:nvPicPr>
          <p:cNvPr id="11" name="Picture 2" descr="C:\Users\wernervw\Desktop\Option Logos\Pace-4.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5863" y="100323"/>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209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0828" y="-1"/>
            <a:ext cx="9140825" cy="6858001"/>
          </a:xfrm>
          <a:prstGeom prst="rect">
            <a:avLst/>
          </a:prstGeom>
        </p:spPr>
      </p:pic>
      <p:sp>
        <p:nvSpPr>
          <p:cNvPr id="3" name="TextBox 2"/>
          <p:cNvSpPr txBox="1"/>
          <p:nvPr/>
        </p:nvSpPr>
        <p:spPr>
          <a:xfrm>
            <a:off x="521806" y="-6885"/>
            <a:ext cx="4476442" cy="523220"/>
          </a:xfrm>
          <a:prstGeom prst="rect">
            <a:avLst/>
          </a:prstGeom>
          <a:noFill/>
        </p:spPr>
        <p:txBody>
          <a:bodyPr wrap="square" rtlCol="0">
            <a:spAutoFit/>
          </a:bodyPr>
          <a:lstStyle/>
          <a:p>
            <a:r>
              <a:rPr lang="af-ZA" sz="2800" b="1" dirty="0" smtClean="0">
                <a:solidFill>
                  <a:srgbClr val="004264"/>
                </a:solidFill>
                <a:latin typeface="Arial"/>
                <a:cs typeface="Arial"/>
              </a:rPr>
              <a:t>Nie-CSL-Toestande </a:t>
            </a:r>
            <a:endParaRPr lang="af-ZA" sz="2800" b="1" dirty="0">
              <a:solidFill>
                <a:srgbClr val="FF0000"/>
              </a:solidFill>
              <a:latin typeface="Arial"/>
              <a:cs typeface="Arial"/>
            </a:endParaRPr>
          </a:p>
        </p:txBody>
      </p:sp>
      <p:sp>
        <p:nvSpPr>
          <p:cNvPr id="2" name="TextBox 1"/>
          <p:cNvSpPr txBox="1"/>
          <p:nvPr/>
        </p:nvSpPr>
        <p:spPr>
          <a:xfrm>
            <a:off x="606189" y="889871"/>
            <a:ext cx="4085796" cy="1969770"/>
          </a:xfrm>
          <a:prstGeom prst="rect">
            <a:avLst/>
          </a:prstGeom>
          <a:noFill/>
        </p:spPr>
        <p:txBody>
          <a:bodyPr wrap="square" rtlCol="0">
            <a:spAutoFit/>
          </a:bodyPr>
          <a:lstStyle/>
          <a:p>
            <a:pPr algn="just"/>
            <a:endParaRPr lang="af-ZA" sz="14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20% bybetaling: Nie-formulariummedisyne</a:t>
            </a:r>
          </a:p>
          <a:p>
            <a:pPr algn="just"/>
            <a:endParaRPr lang="af-ZA" sz="500" dirty="0" smtClean="0">
              <a:latin typeface="Arial" pitchFamily="34" charset="0"/>
              <a:cs typeface="Arial" pitchFamily="34" charset="0"/>
            </a:endParaRP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45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L  R16 000      L1+ R32 000</a:t>
            </a:r>
            <a:endParaRPr lang="af-ZA" b="1" dirty="0"/>
          </a:p>
        </p:txBody>
      </p:sp>
      <p:graphicFrame>
        <p:nvGraphicFramePr>
          <p:cNvPr id="13" name="Table 12"/>
          <p:cNvGraphicFramePr>
            <a:graphicFrameLocks noGrp="1"/>
          </p:cNvGraphicFramePr>
          <p:nvPr>
            <p:extLst>
              <p:ext uri="{D42A27DB-BD31-4B8C-83A1-F6EECF244321}">
                <p14:modId xmlns:p14="http://schemas.microsoft.com/office/powerpoint/2010/main" xmlns="" val="1160000523"/>
              </p:ext>
            </p:extLst>
          </p:nvPr>
        </p:nvGraphicFramePr>
        <p:xfrm>
          <a:off x="4539585" y="1051796"/>
          <a:ext cx="3928140" cy="4210162"/>
        </p:xfrm>
        <a:graphic>
          <a:graphicData uri="http://schemas.openxmlformats.org/drawingml/2006/table">
            <a:tbl>
              <a:tblPr firstRow="1" bandRow="1">
                <a:tableStyleId>{5C22544A-7EE6-4342-B048-85BDC9FD1C3A}</a:tableStyleId>
              </a:tblPr>
              <a:tblGrid>
                <a:gridCol w="503205"/>
                <a:gridCol w="3424935"/>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smtClean="0">
                          <a:solidFill>
                            <a:schemeClr val="bg1"/>
                          </a:solidFill>
                          <a:latin typeface="Arial" pitchFamily="34" charset="0"/>
                          <a:cs typeface="Arial" pitchFamily="34" charset="0"/>
                        </a:rPr>
                        <a:t>Nie-CSL-toestande</a:t>
                      </a:r>
                      <a:endParaRPr lang="af-ZA" sz="1400" noProof="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dirty="0" smtClean="0">
                          <a:solidFill>
                            <a:schemeClr val="bg1"/>
                          </a:solidFill>
                          <a:latin typeface="Arial" pitchFamily="34" charset="0"/>
                          <a:cs typeface="Arial" pitchFamily="34" charset="0"/>
                        </a:rPr>
                        <a:t>58</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Fibroserende a</a:t>
                      </a:r>
                      <a:r>
                        <a:rPr lang="af-ZA" sz="1200" baseline="0" noProof="0" dirty="0" smtClean="0">
                          <a:solidFill>
                            <a:schemeClr val="bg1"/>
                          </a:solidFill>
                          <a:latin typeface="Arial" pitchFamily="34" charset="0"/>
                          <a:cs typeface="Arial" pitchFamily="34" charset="0"/>
                        </a:rPr>
                        <a:t>lveolitis</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59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Hipertireose</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60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Hipopituïtarisme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smtClean="0">
                          <a:solidFill>
                            <a:schemeClr val="bg1"/>
                          </a:solidFill>
                          <a:latin typeface="Arial" pitchFamily="34" charset="0"/>
                          <a:cs typeface="Arial" pitchFamily="34" charset="0"/>
                        </a:rPr>
                        <a:t>61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Idiopatiese trombositopeniese purpura</a:t>
                      </a: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62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Motorneuronsiekte (MNS)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45316">
                <a:tc>
                  <a:txBody>
                    <a:bodyPr/>
                    <a:lstStyle/>
                    <a:p>
                      <a:r>
                        <a:rPr lang="af-ZA" sz="1200" noProof="0" smtClean="0">
                          <a:solidFill>
                            <a:schemeClr val="bg1"/>
                          </a:solidFill>
                          <a:latin typeface="Arial" pitchFamily="34" charset="0"/>
                          <a:cs typeface="Arial" pitchFamily="34" charset="0"/>
                        </a:rPr>
                        <a:t>63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smtClean="0">
                          <a:solidFill>
                            <a:schemeClr val="bg1"/>
                          </a:solidFill>
                          <a:latin typeface="Arial" pitchFamily="34" charset="0"/>
                          <a:ea typeface="+mn-ea"/>
                          <a:cs typeface="Arial" pitchFamily="34" charset="0"/>
                        </a:rPr>
                        <a:t>  Spierdistrofie</a:t>
                      </a:r>
                      <a:r>
                        <a:rPr lang="af-ZA" sz="1200" kern="1200" baseline="0" noProof="0" smtClean="0">
                          <a:solidFill>
                            <a:schemeClr val="bg1"/>
                          </a:solidFill>
                          <a:latin typeface="Arial" pitchFamily="34" charset="0"/>
                          <a:ea typeface="+mn-ea"/>
                          <a:cs typeface="Arial" pitchFamily="34" charset="0"/>
                        </a:rPr>
                        <a:t> en aangebore spiersiektes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3121">
                <a:tc>
                  <a:txBody>
                    <a:bodyPr/>
                    <a:lstStyle/>
                    <a:p>
                      <a:r>
                        <a:rPr lang="af-ZA" sz="1200" noProof="0" smtClean="0">
                          <a:solidFill>
                            <a:schemeClr val="bg1"/>
                          </a:solidFill>
                          <a:latin typeface="Arial" pitchFamily="34" charset="0"/>
                          <a:cs typeface="Arial" pitchFamily="34" charset="0"/>
                        </a:rPr>
                        <a:t>64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Neuropatie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4076">
                <a:tc>
                  <a:txBody>
                    <a:bodyPr/>
                    <a:lstStyle/>
                    <a:p>
                      <a:r>
                        <a:rPr lang="af-ZA" sz="1200" noProof="0" smtClean="0">
                          <a:solidFill>
                            <a:schemeClr val="bg1"/>
                          </a:solidFill>
                          <a:latin typeface="Arial" pitchFamily="34" charset="0"/>
                          <a:cs typeface="Arial" pitchFamily="34" charset="0"/>
                        </a:rPr>
                        <a:t>65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Miastenie gravis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46456">
                <a:tc>
                  <a:txBody>
                    <a:bodyPr/>
                    <a:lstStyle/>
                    <a:p>
                      <a:r>
                        <a:rPr lang="af-ZA" sz="1200" noProof="0" smtClean="0">
                          <a:solidFill>
                            <a:schemeClr val="bg1"/>
                          </a:solidFill>
                          <a:latin typeface="Arial" pitchFamily="34" charset="0"/>
                          <a:cs typeface="Arial" pitchFamily="34" charset="0"/>
                        </a:rPr>
                        <a:t>66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Poliarteritis nodosa</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7886">
                <a:tc>
                  <a:txBody>
                    <a:bodyPr/>
                    <a:lstStyle/>
                    <a:p>
                      <a:r>
                        <a:rPr lang="af-ZA" sz="1200" noProof="0" smtClean="0">
                          <a:solidFill>
                            <a:schemeClr val="bg1"/>
                          </a:solidFill>
                          <a:latin typeface="Arial" pitchFamily="34" charset="0"/>
                          <a:cs typeface="Arial" pitchFamily="34" charset="0"/>
                        </a:rPr>
                        <a:t>67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Pulmonale interstisiële fibrose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9791">
                <a:tc>
                  <a:txBody>
                    <a:bodyPr/>
                    <a:lstStyle/>
                    <a:p>
                      <a:r>
                        <a:rPr lang="af-ZA" sz="1200" noProof="0" dirty="0" smtClean="0">
                          <a:solidFill>
                            <a:schemeClr val="bg1"/>
                          </a:solidFill>
                          <a:latin typeface="Arial" pitchFamily="34" charset="0"/>
                          <a:cs typeface="Arial" pitchFamily="34" charset="0"/>
                        </a:rPr>
                        <a:t>68</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Skleroderma</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3121">
                <a:tc>
                  <a:txBody>
                    <a:bodyPr/>
                    <a:lstStyle/>
                    <a:p>
                      <a:r>
                        <a:rPr lang="af-ZA" sz="1200" noProof="0" smtClean="0">
                          <a:solidFill>
                            <a:schemeClr val="bg1"/>
                          </a:solidFill>
                          <a:latin typeface="Arial" pitchFamily="34" charset="0"/>
                          <a:cs typeface="Arial" pitchFamily="34" charset="0"/>
                        </a:rPr>
                        <a:t>69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Sjogren se siekte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5026">
                <a:tc>
                  <a:txBody>
                    <a:bodyPr/>
                    <a:lstStyle/>
                    <a:p>
                      <a:r>
                        <a:rPr lang="af-ZA" sz="1200" noProof="0" smtClean="0">
                          <a:solidFill>
                            <a:schemeClr val="bg1"/>
                          </a:solidFill>
                          <a:latin typeface="Arial" pitchFamily="34" charset="0"/>
                          <a:cs typeface="Arial" pitchFamily="34" charset="0"/>
                        </a:rPr>
                        <a:t>70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Trigeminale neuralgie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04712">
                <a:tc>
                  <a:txBody>
                    <a:bodyPr/>
                    <a:lstStyle/>
                    <a:p>
                      <a:r>
                        <a:rPr lang="af-ZA" sz="1200" noProof="0" smtClean="0">
                          <a:solidFill>
                            <a:schemeClr val="bg1"/>
                          </a:solidFill>
                          <a:latin typeface="Arial" pitchFamily="34" charset="0"/>
                          <a:cs typeface="Arial" pitchFamily="34" charset="0"/>
                        </a:rPr>
                        <a:t>71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Psoriatriese artritis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bl>
          </a:graphicData>
        </a:graphic>
      </p:graphicFrame>
      <p:pic>
        <p:nvPicPr>
          <p:cNvPr id="8" name="Picture 2" descr="C:\Users\wernervw\Desktop\Option Logos\Pace-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98243" y="85295"/>
            <a:ext cx="895971" cy="338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7390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 7.jpg"/>
          <p:cNvPicPr>
            <a:picLocks noChangeAspect="1"/>
          </p:cNvPicPr>
          <p:nvPr/>
        </p:nvPicPr>
        <p:blipFill>
          <a:blip r:embed="rId2"/>
          <a:stretch>
            <a:fillRect/>
          </a:stretch>
        </p:blipFill>
        <p:spPr>
          <a:xfrm>
            <a:off x="3175" y="0"/>
            <a:ext cx="9140825" cy="6858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57199"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Pulse – Voordeleveranderings</a:t>
            </a:r>
            <a:endParaRPr lang="af-ZA" sz="2800" b="1" dirty="0">
              <a:solidFill>
                <a:srgbClr val="004264"/>
              </a:solidFill>
              <a:latin typeface="Arial"/>
              <a:cs typeface="Arial"/>
            </a:endParaRPr>
          </a:p>
        </p:txBody>
      </p:sp>
      <p:sp>
        <p:nvSpPr>
          <p:cNvPr id="4" name="Rectangle 3"/>
          <p:cNvSpPr/>
          <p:nvPr/>
        </p:nvSpPr>
        <p:spPr>
          <a:xfrm>
            <a:off x="457199" y="1001038"/>
            <a:ext cx="7498081" cy="5078313"/>
          </a:xfrm>
          <a:prstGeom prst="rect">
            <a:avLst/>
          </a:prstGeom>
        </p:spPr>
        <p:txBody>
          <a:bodyPr wrap="square">
            <a:spAutoFit/>
          </a:bodyPr>
          <a:lstStyle/>
          <a:p>
            <a:pPr marL="285750" indent="-285750">
              <a:buFont typeface="Arial" pitchFamily="34" charset="0"/>
              <a:buChar char="•"/>
            </a:pPr>
            <a:r>
              <a:rPr lang="af-ZA" dirty="0" smtClean="0">
                <a:latin typeface="Airial"/>
              </a:rPr>
              <a:t>Bydraestygings</a:t>
            </a:r>
          </a:p>
          <a:p>
            <a:r>
              <a:rPr lang="af-ZA" dirty="0" smtClean="0">
                <a:latin typeface="Airial"/>
              </a:rPr>
              <a:t>	</a:t>
            </a:r>
            <a:r>
              <a:rPr lang="af-ZA" b="1" dirty="0" smtClean="0">
                <a:latin typeface="Airial"/>
              </a:rPr>
              <a:t>Pulse1    </a:t>
            </a:r>
            <a:r>
              <a:rPr lang="af-ZA" dirty="0" smtClean="0">
                <a:latin typeface="Airial"/>
              </a:rPr>
              <a:t> 8,85%</a:t>
            </a:r>
          </a:p>
          <a:p>
            <a:r>
              <a:rPr lang="af-ZA" b="1" dirty="0" smtClean="0">
                <a:latin typeface="Airial"/>
              </a:rPr>
              <a:t>	Pulse2    </a:t>
            </a:r>
            <a:r>
              <a:rPr lang="af-ZA" dirty="0" smtClean="0">
                <a:latin typeface="Airial"/>
              </a:rPr>
              <a:t> 9,5%</a:t>
            </a:r>
          </a:p>
          <a:p>
            <a:pPr marL="285750" indent="-285750">
              <a:buFont typeface="Arial" pitchFamily="34" charset="0"/>
              <a:buChar char="•"/>
            </a:pPr>
            <a:endParaRPr lang="af-ZA" dirty="0" smtClean="0">
              <a:latin typeface="Airial"/>
            </a:endParaRPr>
          </a:p>
          <a:p>
            <a:pPr marL="342900" indent="-342900" fontAlgn="auto">
              <a:spcBef>
                <a:spcPts val="0"/>
              </a:spcBef>
              <a:spcAft>
                <a:spcPts val="0"/>
              </a:spcAft>
              <a:buFont typeface="Arial"/>
              <a:buChar char="•"/>
              <a:defRPr/>
            </a:pPr>
            <a:r>
              <a:rPr lang="af-ZA" dirty="0" smtClean="0">
                <a:latin typeface="Airial"/>
                <a:cs typeface="Airial"/>
              </a:rPr>
              <a:t>Limiete met 7% verhoog, afgerond tot die naaste 100</a:t>
            </a:r>
          </a:p>
          <a:p>
            <a:pPr marL="342900" indent="-342900" fontAlgn="auto">
              <a:spcBef>
                <a:spcPts val="0"/>
              </a:spcBef>
              <a:spcAft>
                <a:spcPts val="0"/>
              </a:spcAft>
              <a:buFont typeface="Arial"/>
              <a:buChar char="•"/>
              <a:defRPr/>
            </a:pPr>
            <a:endParaRPr lang="af-ZA" dirty="0" smtClean="0">
              <a:latin typeface="Airial"/>
              <a:cs typeface="Airial"/>
            </a:endParaRPr>
          </a:p>
          <a:p>
            <a:pPr marL="342900" indent="-342900" fontAlgn="auto">
              <a:spcBef>
                <a:spcPts val="0"/>
              </a:spcBef>
              <a:spcAft>
                <a:spcPts val="0"/>
              </a:spcAft>
              <a:buFont typeface="Arial"/>
              <a:buChar char="•"/>
              <a:defRPr/>
            </a:pPr>
            <a:r>
              <a:rPr lang="af-ZA" dirty="0" smtClean="0">
                <a:latin typeface="Airial"/>
                <a:cs typeface="Airial"/>
              </a:rPr>
              <a:t>Biometriese en leefstylskanderings tot die </a:t>
            </a:r>
            <a:r>
              <a:rPr lang="af-ZA" dirty="0" err="1" smtClean="0">
                <a:latin typeface="Airial"/>
                <a:cs typeface="Airial"/>
              </a:rPr>
              <a:t>voorkomendesorg-voordele</a:t>
            </a:r>
            <a:r>
              <a:rPr lang="af-ZA" dirty="0" smtClean="0">
                <a:latin typeface="Airial"/>
                <a:cs typeface="Airial"/>
              </a:rPr>
              <a:t> bygevoeg</a:t>
            </a:r>
          </a:p>
          <a:p>
            <a:pPr marL="342900" indent="-342900" fontAlgn="auto">
              <a:spcBef>
                <a:spcPts val="0"/>
              </a:spcBef>
              <a:spcAft>
                <a:spcPts val="0"/>
              </a:spcAft>
              <a:buFont typeface="Arial"/>
              <a:buChar char="•"/>
              <a:defRPr/>
            </a:pPr>
            <a:endParaRPr lang="af-ZA" dirty="0" smtClean="0">
              <a:latin typeface="Airial"/>
              <a:cs typeface="Airial"/>
            </a:endParaRPr>
          </a:p>
          <a:p>
            <a:pPr marL="342900" indent="-342900" fontAlgn="auto">
              <a:spcBef>
                <a:spcPts val="0"/>
              </a:spcBef>
              <a:spcAft>
                <a:spcPts val="0"/>
              </a:spcAft>
              <a:buFont typeface="Arial"/>
              <a:buChar char="•"/>
              <a:defRPr/>
            </a:pPr>
            <a:r>
              <a:rPr lang="af-ZA" dirty="0" smtClean="0">
                <a:latin typeface="Airial"/>
                <a:cs typeface="Airial"/>
              </a:rPr>
              <a:t>Refraktiewe chirurgie uitgesluit by Pulse1</a:t>
            </a:r>
          </a:p>
          <a:p>
            <a:pPr marL="342900" indent="-342900" fontAlgn="auto">
              <a:spcBef>
                <a:spcPts val="0"/>
              </a:spcBef>
              <a:spcAft>
                <a:spcPts val="0"/>
              </a:spcAft>
              <a:buFont typeface="Arial"/>
              <a:buChar char="•"/>
              <a:defRPr/>
            </a:pPr>
            <a:endParaRPr lang="af-ZA" dirty="0" smtClean="0">
              <a:latin typeface="Airial"/>
              <a:cs typeface="Arial" pitchFamily="34" charset="0"/>
            </a:endParaRPr>
          </a:p>
          <a:p>
            <a:pPr marL="342900" indent="-342900" fontAlgn="auto">
              <a:spcBef>
                <a:spcPts val="0"/>
              </a:spcBef>
              <a:spcAft>
                <a:spcPts val="0"/>
              </a:spcAft>
              <a:buFont typeface="Arial"/>
              <a:buChar char="•"/>
              <a:defRPr/>
            </a:pPr>
            <a:r>
              <a:rPr lang="af-ZA" dirty="0" smtClean="0">
                <a:latin typeface="Arial" pitchFamily="34" charset="0"/>
                <a:cs typeface="Arial" pitchFamily="34" charset="0"/>
              </a:rPr>
              <a:t>Bybetaling op endoskopiese prosedures verhoog na R2 000 per hospitaalopname vir Pulse1; geen bybetaling nie indien in dokter se spreekkamer uitgevoer</a:t>
            </a:r>
            <a:endParaRPr lang="af-ZA" dirty="0" smtClean="0">
              <a:latin typeface="Airial"/>
            </a:endParaRPr>
          </a:p>
          <a:p>
            <a:pPr marL="285750" indent="-285750">
              <a:buFont typeface="Arial" pitchFamily="34" charset="0"/>
              <a:buChar char="•"/>
            </a:pPr>
            <a:endParaRPr lang="af-ZA" dirty="0" smtClean="0">
              <a:latin typeface="Airial"/>
            </a:endParaRPr>
          </a:p>
          <a:p>
            <a:pPr marL="285750" indent="-285750">
              <a:buFont typeface="Arial" pitchFamily="34" charset="0"/>
              <a:buChar char="•"/>
            </a:pPr>
            <a:r>
              <a:rPr lang="af-ZA" dirty="0" smtClean="0">
                <a:latin typeface="Airial"/>
              </a:rPr>
              <a:t>Sublimiete op gehoortoestelle met meer as 7% verhoog vir Pulse2 en limiete voortaan jaarliks in plaas van elke 48 maande beskikbaar </a:t>
            </a:r>
          </a:p>
          <a:p>
            <a:pPr marL="285750" indent="-285750"/>
            <a:endParaRPr lang="af-ZA" dirty="0">
              <a:latin typeface="Airial"/>
            </a:endParaRPr>
          </a:p>
        </p:txBody>
      </p:sp>
    </p:spTree>
    <p:extLst>
      <p:ext uri="{BB962C8B-B14F-4D97-AF65-F5344CB8AC3E}">
        <p14:creationId xmlns:p14="http://schemas.microsoft.com/office/powerpoint/2010/main" xmlns="" val="417539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1" y="0"/>
            <a:ext cx="9140825" cy="6858001"/>
          </a:xfrm>
          <a:prstGeom prst="rect">
            <a:avLst/>
          </a:prstGeom>
        </p:spPr>
      </p:pic>
      <p:sp>
        <p:nvSpPr>
          <p:cNvPr id="3" name="TextBox 2"/>
          <p:cNvSpPr txBox="1"/>
          <p:nvPr/>
        </p:nvSpPr>
        <p:spPr>
          <a:xfrm>
            <a:off x="215544" y="0"/>
            <a:ext cx="8925280" cy="523220"/>
          </a:xfrm>
          <a:prstGeom prst="rect">
            <a:avLst/>
          </a:prstGeom>
          <a:noFill/>
        </p:spPr>
        <p:txBody>
          <a:bodyPr wrap="square" rtlCol="0">
            <a:spAutoFit/>
          </a:bodyPr>
          <a:lstStyle/>
          <a:p>
            <a:r>
              <a:rPr lang="af-ZA" sz="2800" b="1" dirty="0" smtClean="0">
                <a:solidFill>
                  <a:srgbClr val="004264"/>
                </a:solidFill>
                <a:latin typeface="Arial"/>
                <a:cs typeface="Arial"/>
              </a:rPr>
              <a:t>Diensvlakke – Operasionele prestasie</a:t>
            </a:r>
            <a:endParaRPr lang="af-ZA" sz="2800" b="1" dirty="0">
              <a:solidFill>
                <a:srgbClr val="004264"/>
              </a:solidFill>
              <a:latin typeface="Arial"/>
              <a:cs typeface="Arial"/>
            </a:endParaRP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latin typeface="Arial" pitchFamily="34" charset="0"/>
              <a:cs typeface="Arial" pitchFamily="34" charset="0"/>
            </a:endParaRPr>
          </a:p>
          <a:p>
            <a:endParaRPr lang="en-ZA" sz="2400" dirty="0" smtClean="0"/>
          </a:p>
          <a:p>
            <a:endParaRPr lang="en-ZA" sz="2400" dirty="0" smtClean="0"/>
          </a:p>
          <a:p>
            <a:endParaRPr lang="en-ZA" dirty="0"/>
          </a:p>
        </p:txBody>
      </p:sp>
      <p:sp>
        <p:nvSpPr>
          <p:cNvPr id="2" name="Rectangle 1"/>
          <p:cNvSpPr/>
          <p:nvPr/>
        </p:nvSpPr>
        <p:spPr>
          <a:xfrm>
            <a:off x="215544" y="1533088"/>
            <a:ext cx="8091182" cy="523220"/>
          </a:xfrm>
          <a:prstGeom prst="rect">
            <a:avLst/>
          </a:prstGeom>
        </p:spPr>
        <p:txBody>
          <a:bodyPr wrap="square">
            <a:spAutoFit/>
          </a:bodyPr>
          <a:lstStyle/>
          <a:p>
            <a:endParaRPr lang="en-US" sz="1400" dirty="0">
              <a:latin typeface="Arial" pitchFamily="34" charset="0"/>
              <a:cs typeface="Arial" pitchFamily="34" charset="0"/>
            </a:endParaRPr>
          </a:p>
          <a:p>
            <a:endParaRPr lang="en-US" sz="1400" dirty="0">
              <a:solidFill>
                <a:srgbClr val="FF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897490354"/>
              </p:ext>
            </p:extLst>
          </p:nvPr>
        </p:nvGraphicFramePr>
        <p:xfrm>
          <a:off x="374514" y="600045"/>
          <a:ext cx="7778886" cy="370840"/>
        </p:xfrm>
        <a:graphic>
          <a:graphicData uri="http://schemas.openxmlformats.org/drawingml/2006/table">
            <a:tbl>
              <a:tblPr firstRow="1" bandRow="1">
                <a:tableStyleId>{5C22544A-7EE6-4342-B048-85BDC9FD1C3A}</a:tableStyleId>
              </a:tblPr>
              <a:tblGrid>
                <a:gridCol w="7778886"/>
              </a:tblGrid>
              <a:tr h="370840">
                <a:tc>
                  <a:txBody>
                    <a:bodyPr/>
                    <a:lstStyle/>
                    <a:p>
                      <a:pPr algn="ctr"/>
                      <a:r>
                        <a:rPr lang="af-ZA" sz="1600" noProof="0" dirty="0" smtClean="0">
                          <a:solidFill>
                            <a:schemeClr val="bg1"/>
                          </a:solidFill>
                          <a:latin typeface="Arial" pitchFamily="34" charset="0"/>
                          <a:cs typeface="Arial" pitchFamily="34" charset="0"/>
                        </a:rPr>
                        <a:t>Operasionele prestasie-aanwysers</a:t>
                      </a:r>
                      <a:endParaRPr lang="af-ZA" sz="1600" noProof="0" dirty="0">
                        <a:solidFill>
                          <a:schemeClr val="bg1"/>
                        </a:solidFill>
                        <a:latin typeface="Arial" pitchFamily="34" charset="0"/>
                        <a:cs typeface="Arial" pitchFamily="34" charset="0"/>
                      </a:endParaRPr>
                    </a:p>
                  </a:txBody>
                  <a:tcPr>
                    <a:solidFill>
                      <a:schemeClr val="tx2"/>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694196078"/>
              </p:ext>
            </p:extLst>
          </p:nvPr>
        </p:nvGraphicFramePr>
        <p:xfrm>
          <a:off x="416528" y="1754086"/>
          <a:ext cx="7736872" cy="1371600"/>
        </p:xfrm>
        <a:graphic>
          <a:graphicData uri="http://schemas.openxmlformats.org/drawingml/2006/table">
            <a:tbl>
              <a:tblPr firstRow="1" bandRow="1">
                <a:tableStyleId>{5C22544A-7EE6-4342-B048-85BDC9FD1C3A}</a:tableStyleId>
              </a:tblPr>
              <a:tblGrid>
                <a:gridCol w="1571955"/>
                <a:gridCol w="1509075"/>
                <a:gridCol w="1543373"/>
                <a:gridCol w="1569096"/>
                <a:gridCol w="1543373"/>
              </a:tblGrid>
              <a:tr h="436880">
                <a:tc>
                  <a:txBody>
                    <a:bodyPr/>
                    <a:lstStyle/>
                    <a:p>
                      <a:r>
                        <a:rPr lang="af-ZA" sz="1200" b="1" noProof="0" dirty="0" smtClean="0">
                          <a:solidFill>
                            <a:schemeClr val="bg1"/>
                          </a:solidFill>
                          <a:latin typeface="Arial" pitchFamily="34" charset="0"/>
                          <a:cs typeface="Arial" pitchFamily="34" charset="0"/>
                        </a:rPr>
                        <a:t>Veranderings in lidmaatskapstatus</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5 dae</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72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48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r>
                        <a:rPr lang="af-ZA" sz="1200" b="1" noProof="0" dirty="0" smtClean="0">
                          <a:solidFill>
                            <a:schemeClr val="bg1"/>
                          </a:solidFill>
                          <a:latin typeface="Arial" pitchFamily="34" charset="0"/>
                          <a:cs typeface="Arial" pitchFamily="34" charset="0"/>
                        </a:rPr>
                        <a:t>↑ 33%</a:t>
                      </a:r>
                      <a:endParaRPr lang="af-ZA" sz="1200" b="1" noProof="0" dirty="0">
                        <a:solidFill>
                          <a:schemeClr val="bg1"/>
                        </a:solidFill>
                        <a:latin typeface="Arial" pitchFamily="34" charset="0"/>
                        <a:cs typeface="Arial" pitchFamily="34" charset="0"/>
                      </a:endParaRPr>
                    </a:p>
                  </a:txBody>
                  <a:tcPr>
                    <a:solidFill>
                      <a:srgbClr val="0093D3"/>
                    </a:solidFill>
                  </a:tcPr>
                </a:tc>
              </a:tr>
              <a:tr h="370840">
                <a:tc>
                  <a:txBody>
                    <a:bodyPr/>
                    <a:lstStyle/>
                    <a:p>
                      <a:r>
                        <a:rPr lang="af-ZA" sz="1200" b="1" noProof="0" dirty="0" smtClean="0">
                          <a:solidFill>
                            <a:schemeClr val="bg1"/>
                          </a:solidFill>
                          <a:latin typeface="Arial" pitchFamily="34" charset="0"/>
                          <a:cs typeface="Arial" pitchFamily="34" charset="0"/>
                        </a:rPr>
                        <a:t>Nuwe aansoeke: Verwerking</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5 – 7 dae</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72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48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r>
                        <a:rPr lang="af-ZA" sz="1200" b="1" noProof="0" smtClean="0">
                          <a:solidFill>
                            <a:schemeClr val="bg1"/>
                          </a:solidFill>
                          <a:latin typeface="Arial" pitchFamily="34" charset="0"/>
                          <a:cs typeface="Arial" pitchFamily="34" charset="0"/>
                        </a:rPr>
                        <a:t>↑ 33%</a:t>
                      </a:r>
                      <a:endParaRPr lang="af-ZA" sz="1200" b="1" noProof="0">
                        <a:solidFill>
                          <a:schemeClr val="bg1"/>
                        </a:solidFill>
                        <a:latin typeface="Arial" pitchFamily="34" charset="0"/>
                        <a:cs typeface="Arial" pitchFamily="34" charset="0"/>
                      </a:endParaRPr>
                    </a:p>
                  </a:txBody>
                  <a:tcPr>
                    <a:solidFill>
                      <a:srgbClr val="0093D3"/>
                    </a:solidFill>
                  </a:tcPr>
                </a:tc>
              </a:tr>
              <a:tr h="370840">
                <a:tc>
                  <a:txBody>
                    <a:bodyPr/>
                    <a:lstStyle/>
                    <a:p>
                      <a:r>
                        <a:rPr lang="af-ZA" sz="1200" b="1" noProof="0" dirty="0" smtClean="0">
                          <a:solidFill>
                            <a:schemeClr val="bg1"/>
                          </a:solidFill>
                          <a:latin typeface="Arial" pitchFamily="34" charset="0"/>
                          <a:cs typeface="Arial" pitchFamily="34" charset="0"/>
                        </a:rPr>
                        <a:t>Beginnerpak-verspreiding</a:t>
                      </a:r>
                      <a:endParaRPr lang="af-ZA" sz="12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5 – 7 dae</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120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200" b="1" noProof="0" smtClean="0">
                          <a:solidFill>
                            <a:schemeClr val="bg1"/>
                          </a:solidFill>
                          <a:latin typeface="Arial" pitchFamily="34" charset="0"/>
                          <a:cs typeface="Arial" pitchFamily="34" charset="0"/>
                        </a:rPr>
                        <a:t>72 uur</a:t>
                      </a:r>
                      <a:endParaRPr lang="af-ZA" sz="1200" b="1" noProof="0">
                        <a:solidFill>
                          <a:schemeClr val="bg1"/>
                        </a:solidFill>
                        <a:latin typeface="Arial" pitchFamily="34" charset="0"/>
                        <a:cs typeface="Arial" pitchFamily="34" charset="0"/>
                      </a:endParaRPr>
                    </a:p>
                  </a:txBody>
                  <a:tcPr>
                    <a:solidFill>
                      <a:srgbClr val="0093D3"/>
                    </a:solidFill>
                  </a:tcPr>
                </a:tc>
                <a:tc>
                  <a:txBody>
                    <a:bodyPr/>
                    <a:lstStyle/>
                    <a:p>
                      <a:r>
                        <a:rPr lang="af-ZA" sz="1200" b="1" noProof="0" dirty="0" smtClean="0">
                          <a:solidFill>
                            <a:schemeClr val="bg1"/>
                          </a:solidFill>
                          <a:latin typeface="Arial" pitchFamily="34" charset="0"/>
                          <a:cs typeface="Arial" pitchFamily="34" charset="0"/>
                        </a:rPr>
                        <a:t>↑ 40%</a:t>
                      </a:r>
                      <a:endParaRPr lang="af-ZA" sz="1200" b="1"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849901862"/>
              </p:ext>
            </p:extLst>
          </p:nvPr>
        </p:nvGraphicFramePr>
        <p:xfrm>
          <a:off x="374515" y="1019589"/>
          <a:ext cx="7778885" cy="426720"/>
        </p:xfrm>
        <a:graphic>
          <a:graphicData uri="http://schemas.openxmlformats.org/drawingml/2006/table">
            <a:tbl>
              <a:tblPr firstRow="1" bandRow="1">
                <a:tableStyleId>{5C22544A-7EE6-4342-B048-85BDC9FD1C3A}</a:tableStyleId>
              </a:tblPr>
              <a:tblGrid>
                <a:gridCol w="1555777"/>
                <a:gridCol w="1555777"/>
                <a:gridCol w="1555777"/>
                <a:gridCol w="1555777"/>
                <a:gridCol w="1555777"/>
              </a:tblGrid>
              <a:tr h="370840">
                <a:tc>
                  <a:txBody>
                    <a:bodyPr/>
                    <a:lstStyle/>
                    <a:p>
                      <a:pPr algn="ctr"/>
                      <a:r>
                        <a:rPr lang="af-ZA" sz="1100" noProof="0" dirty="0" err="1" smtClean="0">
                          <a:solidFill>
                            <a:schemeClr val="bg1"/>
                          </a:solidFill>
                          <a:latin typeface="Arial" pitchFamily="34" charset="0"/>
                          <a:cs typeface="Arial" pitchFamily="34" charset="0"/>
                        </a:rPr>
                        <a:t>Kernprestasie-areabeskrywings</a:t>
                      </a:r>
                      <a:endParaRPr lang="af-ZA" sz="11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smtClean="0">
                          <a:solidFill>
                            <a:schemeClr val="bg1"/>
                          </a:solidFill>
                          <a:latin typeface="Arial" pitchFamily="34" charset="0"/>
                          <a:cs typeface="Arial" pitchFamily="34" charset="0"/>
                        </a:rPr>
                        <a:t>Doelwit</a:t>
                      </a:r>
                      <a:endParaRPr lang="af-ZA" sz="1100" noProof="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smtClean="0">
                          <a:solidFill>
                            <a:schemeClr val="bg1"/>
                          </a:solidFill>
                          <a:latin typeface="Arial" pitchFamily="34" charset="0"/>
                          <a:cs typeface="Arial" pitchFamily="34" charset="0"/>
                        </a:rPr>
                        <a:t>Okt - Des 2011: Prestasie</a:t>
                      </a:r>
                      <a:endParaRPr lang="af-ZA" sz="1100" noProof="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smtClean="0">
                          <a:solidFill>
                            <a:schemeClr val="bg1"/>
                          </a:solidFill>
                          <a:latin typeface="Arial" pitchFamily="34" charset="0"/>
                          <a:cs typeface="Arial" pitchFamily="34" charset="0"/>
                        </a:rPr>
                        <a:t>Maart - Junie</a:t>
                      </a:r>
                      <a:r>
                        <a:rPr lang="af-ZA" sz="1100" baseline="0" noProof="0" smtClean="0">
                          <a:solidFill>
                            <a:schemeClr val="bg1"/>
                          </a:solidFill>
                          <a:latin typeface="Arial" pitchFamily="34" charset="0"/>
                          <a:cs typeface="Arial" pitchFamily="34" charset="0"/>
                        </a:rPr>
                        <a:t> 2012: Prestasie</a:t>
                      </a:r>
                      <a:endParaRPr lang="af-ZA" sz="1100" noProof="0">
                        <a:solidFill>
                          <a:schemeClr val="bg1"/>
                        </a:solidFill>
                        <a:latin typeface="Arial" pitchFamily="34" charset="0"/>
                        <a:cs typeface="Arial" pitchFamily="34" charset="0"/>
                      </a:endParaRPr>
                    </a:p>
                  </a:txBody>
                  <a:tcPr>
                    <a:solidFill>
                      <a:schemeClr val="tx2"/>
                    </a:solidFill>
                  </a:tcPr>
                </a:tc>
                <a:tc>
                  <a:txBody>
                    <a:bodyPr/>
                    <a:lstStyle/>
                    <a:p>
                      <a:pPr algn="ctr"/>
                      <a:r>
                        <a:rPr lang="af-ZA" sz="1100" noProof="0" dirty="0" smtClean="0">
                          <a:solidFill>
                            <a:schemeClr val="bg1"/>
                          </a:solidFill>
                          <a:latin typeface="Arial" pitchFamily="34" charset="0"/>
                          <a:cs typeface="Arial" pitchFamily="34" charset="0"/>
                        </a:rPr>
                        <a:t>%-variansie</a:t>
                      </a:r>
                      <a:endParaRPr lang="af-ZA" sz="1100" noProof="0" dirty="0">
                        <a:solidFill>
                          <a:schemeClr val="bg1"/>
                        </a:solidFill>
                        <a:latin typeface="Arial" pitchFamily="34" charset="0"/>
                        <a:cs typeface="Arial" pitchFamily="34" charset="0"/>
                      </a:endParaRPr>
                    </a:p>
                  </a:txBody>
                  <a:tcPr>
                    <a:solidFill>
                      <a:schemeClr val="tx2"/>
                    </a:solidFill>
                  </a:tcPr>
                </a:tc>
              </a:tr>
            </a:tbl>
          </a:graphicData>
        </a:graphic>
      </p:graphicFrame>
      <p:sp>
        <p:nvSpPr>
          <p:cNvPr id="4" name="TextBox 3"/>
          <p:cNvSpPr txBox="1"/>
          <p:nvPr/>
        </p:nvSpPr>
        <p:spPr>
          <a:xfrm>
            <a:off x="3578674" y="1446308"/>
            <a:ext cx="1635853" cy="307777"/>
          </a:xfrm>
          <a:prstGeom prst="rect">
            <a:avLst/>
          </a:prstGeom>
          <a:noFill/>
        </p:spPr>
        <p:txBody>
          <a:bodyPr wrap="square" rtlCol="0">
            <a:spAutoFit/>
          </a:bodyPr>
          <a:lstStyle/>
          <a:p>
            <a:pPr algn="ctr"/>
            <a:r>
              <a:rPr lang="af-ZA" sz="1400" b="1" smtClean="0">
                <a:solidFill>
                  <a:srgbClr val="004264"/>
                </a:solidFill>
                <a:latin typeface="Arial" pitchFamily="34" charset="0"/>
                <a:cs typeface="Arial" pitchFamily="34" charset="0"/>
              </a:rPr>
              <a:t>Lidmaatskap</a:t>
            </a:r>
            <a:endParaRPr lang="af-ZA" sz="1400" b="1">
              <a:solidFill>
                <a:srgbClr val="004264"/>
              </a:solidFill>
              <a:latin typeface="Arial" pitchFamily="34" charset="0"/>
              <a:cs typeface="Arial" pitchFamily="34" charset="0"/>
            </a:endParaRPr>
          </a:p>
        </p:txBody>
      </p:sp>
    </p:spTree>
    <p:extLst>
      <p:ext uri="{BB962C8B-B14F-4D97-AF65-F5344CB8AC3E}">
        <p14:creationId xmlns:p14="http://schemas.microsoft.com/office/powerpoint/2010/main" xmlns="" val="3189394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51319" y="-47579"/>
            <a:ext cx="1902816"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4101732101"/>
              </p:ext>
            </p:extLst>
          </p:nvPr>
        </p:nvGraphicFramePr>
        <p:xfrm>
          <a:off x="1092200" y="2549525"/>
          <a:ext cx="6096000" cy="1249363"/>
        </p:xfrm>
        <a:graphic>
          <a:graphicData uri="http://schemas.openxmlformats.org/drawingml/2006/table">
            <a:tbl>
              <a:tblPr/>
              <a:tblGrid>
                <a:gridCol w="6096000"/>
              </a:tblGrid>
              <a:tr h="1249363">
                <a:tc>
                  <a:txBody>
                    <a:bodyPr/>
                    <a:lstStyle/>
                    <a:p>
                      <a:pPr fontAlgn="t"/>
                      <a:r>
                        <a:rPr lang="af-ZA" sz="1200" b="1" noProof="0" dirty="0" smtClean="0">
                          <a:latin typeface=""/>
                        </a:rPr>
                        <a:t>CSL-chroniese toestande (VMV’s)</a:t>
                      </a:r>
                      <a:endParaRPr lang="af-ZA" sz="1200" noProof="0" dirty="0" smtClean="0">
                        <a:latin typeface=""/>
                      </a:endParaRPr>
                    </a:p>
                    <a:p>
                      <a:pPr fontAlgn="t"/>
                      <a:r>
                        <a:rPr lang="af-ZA" sz="1200" noProof="0" dirty="0" smtClean="0">
                          <a:latin typeface=""/>
                        </a:rPr>
                        <a:t>  &gt;  100% van Bestmed-tarief, onbeperk</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&gt;  </a:t>
                      </a: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Onderhewig aan </a:t>
                      </a: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One Care formularium</a:t>
                      </a:r>
                      <a:endParaRPr kumimoji="0" lang="af-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800" b="0" i="0" u="none" strike="noStrike" cap="none" normalizeH="0" baseline="0" dirty="0" smtClean="0">
                        <a:ln>
                          <a:noFill/>
                        </a:ln>
                        <a:solidFill>
                          <a:schemeClr val="tx1"/>
                        </a:solidFill>
                        <a:effectLst/>
                        <a:latin typeface="Arial"/>
                        <a:ea typeface="ＭＳ Ｐゴシック" charset="0"/>
                        <a:cs typeface="Arial" charset="0"/>
                      </a:endParaRPr>
                    </a:p>
                    <a:p>
                      <a:pPr algn="just"/>
                      <a:r>
                        <a:rPr lang="af-ZA" sz="1200" b="1" dirty="0" smtClean="0">
                          <a:latin typeface="Arial" pitchFamily="34" charset="0"/>
                          <a:cs typeface="Arial" pitchFamily="34" charset="0"/>
                        </a:rPr>
                        <a:t>Nie-CSL-chroniese toestande</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&gt;  Geen voordeel</a:t>
                      </a:r>
                      <a:endParaRPr kumimoji="0" lang="af-ZA"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bl>
          </a:graphicData>
        </a:graphic>
      </p:graphicFrame>
      <p:sp>
        <p:nvSpPr>
          <p:cNvPr id="6" name="Rectangle 5"/>
          <p:cNvSpPr/>
          <p:nvPr/>
        </p:nvSpPr>
        <p:spPr>
          <a:xfrm>
            <a:off x="822326" y="4164879"/>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8" name="Rectangle 7"/>
          <p:cNvSpPr/>
          <p:nvPr/>
        </p:nvSpPr>
        <p:spPr>
          <a:xfrm>
            <a:off x="822327" y="475641"/>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9" name="TextBox 8"/>
          <p:cNvSpPr txBox="1">
            <a:spLocks noChangeArrowheads="1"/>
          </p:cNvSpPr>
          <p:nvPr/>
        </p:nvSpPr>
        <p:spPr bwMode="auto">
          <a:xfrm rot="16200000">
            <a:off x="-30047" y="4538203"/>
            <a:ext cx="9284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Hospitaal-</a:t>
            </a:r>
            <a:br>
              <a:rPr lang="af-ZA" sz="1200" b="1" dirty="0" smtClean="0">
                <a:latin typeface=""/>
              </a:rPr>
            </a:br>
            <a:r>
              <a:rPr lang="af-ZA" sz="1200" b="1" dirty="0" smtClean="0">
                <a:latin typeface=""/>
              </a:rPr>
              <a:t>voordeel</a:t>
            </a:r>
            <a:endParaRPr lang="af-ZA" sz="1200" b="1" dirty="0">
              <a:latin typeface=""/>
            </a:endParaRPr>
          </a:p>
        </p:txBody>
      </p:sp>
      <p:sp>
        <p:nvSpPr>
          <p:cNvPr id="10" name="TextBox 9"/>
          <p:cNvSpPr txBox="1">
            <a:spLocks noChangeArrowheads="1"/>
          </p:cNvSpPr>
          <p:nvPr/>
        </p:nvSpPr>
        <p:spPr bwMode="auto">
          <a:xfrm rot="16200000">
            <a:off x="-301725" y="2734009"/>
            <a:ext cx="146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Chroniese siekte-</a:t>
            </a:r>
          </a:p>
          <a:p>
            <a:pPr algn="ctr"/>
            <a:r>
              <a:rPr lang="af-ZA" sz="1200" b="1" dirty="0" smtClean="0">
                <a:latin typeface=""/>
              </a:rPr>
              <a:t>voordeel</a:t>
            </a:r>
            <a:endParaRPr lang="af-ZA" sz="1200" b="1" dirty="0">
              <a:latin typeface=""/>
            </a:endParaRPr>
          </a:p>
        </p:txBody>
      </p:sp>
      <p:sp>
        <p:nvSpPr>
          <p:cNvPr id="11" name="TextBox 10"/>
          <p:cNvSpPr txBox="1">
            <a:spLocks noChangeArrowheads="1"/>
          </p:cNvSpPr>
          <p:nvPr/>
        </p:nvSpPr>
        <p:spPr bwMode="auto">
          <a:xfrm rot="16200000">
            <a:off x="-94129" y="1260807"/>
            <a:ext cx="10486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Dag-tot-dag</a:t>
            </a:r>
          </a:p>
          <a:p>
            <a:pPr algn="ctr"/>
            <a:r>
              <a:rPr lang="af-ZA" sz="1200" b="1" dirty="0" smtClean="0">
                <a:latin typeface=""/>
              </a:rPr>
              <a:t>voordeel</a:t>
            </a:r>
            <a:endParaRPr lang="af-ZA" sz="1200" b="1" dirty="0">
              <a:latin typeface=""/>
            </a:endParaRPr>
          </a:p>
        </p:txBody>
      </p:sp>
      <p:graphicFrame>
        <p:nvGraphicFramePr>
          <p:cNvPr id="12" name="Table 11"/>
          <p:cNvGraphicFramePr>
            <a:graphicFrameLocks noGrp="1"/>
          </p:cNvGraphicFramePr>
          <p:nvPr>
            <p:extLst>
              <p:ext uri="{D42A27DB-BD31-4B8C-83A1-F6EECF244321}">
                <p14:modId xmlns:p14="http://schemas.microsoft.com/office/powerpoint/2010/main" xmlns="" val="1715605206"/>
              </p:ext>
            </p:extLst>
          </p:nvPr>
        </p:nvGraphicFramePr>
        <p:xfrm>
          <a:off x="1098550" y="563563"/>
          <a:ext cx="7265274" cy="1772837"/>
        </p:xfrm>
        <a:graphic>
          <a:graphicData uri="http://schemas.openxmlformats.org/drawingml/2006/table">
            <a:tbl>
              <a:tblPr/>
              <a:tblGrid>
                <a:gridCol w="2272803"/>
                <a:gridCol w="4992471"/>
              </a:tblGrid>
              <a:tr h="645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Algemene praktisyn</a:t>
                      </a:r>
                      <a:endParaRPr kumimoji="0" lang="af-ZA" sz="1200" b="1"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7 besoek per bevoordeelde, daarna slegs VMV-konsultasies</a:t>
                      </a: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2  besoeke per gesin aan buitenetwerk-algemene praktisyns, R735 per besoek (20%bybetaling)</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25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Spesialiste</a:t>
                      </a:r>
                      <a:endParaRPr kumimoji="0" lang="af-ZA" sz="1200" b="1"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3 besoeke per gesin, R1 000 per besoek</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206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Basiese tandheelkunde</a:t>
                      </a:r>
                      <a:endParaRPr kumimoji="0" lang="af-ZA" sz="1200" b="1"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Onderhewig aan gebruik van Prime Cure</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257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Oogkundige voordeel</a:t>
                      </a:r>
                      <a:endParaRPr kumimoji="0" lang="af-ZA" sz="1200" b="1"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Onderhewig aan gebruik van Prime Cure</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Akute medisyne</a:t>
                      </a:r>
                      <a:endParaRPr kumimoji="0" lang="af-ZA" sz="1200" b="1"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Onderhewig aan Prime Cure-formularium</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marL="91422" marR="91422" marT="45727" marB="45727"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539575240"/>
              </p:ext>
            </p:extLst>
          </p:nvPr>
        </p:nvGraphicFramePr>
        <p:xfrm>
          <a:off x="1092200" y="4257608"/>
          <a:ext cx="6096000" cy="1005840"/>
        </p:xfrm>
        <a:graphic>
          <a:graphicData uri="http://schemas.openxmlformats.org/drawingml/2006/table">
            <a:tbl>
              <a:tblPr/>
              <a:tblGrid>
                <a:gridCol w="6096000"/>
              </a:tblGrid>
              <a:tr h="944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100% van Bestmed-tarief:                Onbeperk – Enige privaathospitaal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200" b="1" i="0" u="none" strike="noStrike" cap="none" normalizeH="0" baseline="0" noProof="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Bybetalings van R2 000 – R2 500 :  </a:t>
                      </a: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6 prosedures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200" b="0" i="0" u="none" strike="noStrike" cap="none" normalizeH="0" baseline="0" noProof="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Noodgevalle:                                      </a:t>
                      </a: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ER24</a:t>
                      </a:r>
                      <a:endParaRPr kumimoji="0" lang="af-ZA" sz="1200" b="0" i="0" u="none" strike="noStrike" cap="none" normalizeH="0" baseline="0" noProof="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8194" name="Picture 2" descr="C:\Users\wernervw\Desktop\Option Logos\Puls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30540" y="102970"/>
            <a:ext cx="949960"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00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24649" y="-22397"/>
            <a:ext cx="1864716"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867425569"/>
              </p:ext>
            </p:extLst>
          </p:nvPr>
        </p:nvGraphicFramePr>
        <p:xfrm>
          <a:off x="662940" y="779204"/>
          <a:ext cx="6778220" cy="1849877"/>
        </p:xfrm>
        <a:graphic>
          <a:graphicData uri="http://schemas.openxmlformats.org/drawingml/2006/table">
            <a:tbl>
              <a:tblPr firstRow="1" bandRow="1">
                <a:tableStyleId>{00A15C55-8517-42AA-B614-E9B94910E393}</a:tableStyleId>
              </a:tblPr>
              <a:tblGrid>
                <a:gridCol w="4182305"/>
                <a:gridCol w="2595915"/>
              </a:tblGrid>
              <a:tr h="22989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kern="1200" cap="none" normalizeH="0" baseline="0" noProof="0" dirty="0" smtClean="0">
                          <a:ln>
                            <a:noFill/>
                          </a:ln>
                          <a:solidFill>
                            <a:schemeClr val="bg1"/>
                          </a:solidFill>
                          <a:effectLst/>
                          <a:latin typeface="Airial"/>
                          <a:ea typeface="+mn-ea"/>
                          <a:cs typeface="+mn-cs"/>
                        </a:rPr>
                        <a:t>Voorkomendesorg</a:t>
                      </a:r>
                      <a:endParaRPr kumimoji="0" lang="af-ZA" sz="1200" u="none" strike="noStrike" kern="1200" cap="none" normalizeH="0" baseline="0" noProof="0" dirty="0">
                        <a:ln>
                          <a:noFill/>
                        </a:ln>
                        <a:solidFill>
                          <a:schemeClr val="bg1"/>
                        </a:solidFill>
                        <a:effectLst/>
                        <a:latin typeface="Airial"/>
                        <a:ea typeface="+mn-ea"/>
                        <a:cs typeface="+mn-cs"/>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06908">
                <a:tc>
                  <a:txBody>
                    <a:bodyPr/>
                    <a:lstStyle/>
                    <a:p>
                      <a:r>
                        <a:rPr lang="af-ZA" sz="1200" b="1" noProof="0" dirty="0" smtClean="0">
                          <a:latin typeface="Airial"/>
                        </a:rPr>
                        <a:t>Griepinentings</a:t>
                      </a:r>
                      <a:endParaRPr lang="af-ZA" sz="1200" b="1" noProof="0" dirty="0">
                        <a:latin typeface="Airial"/>
                      </a:endParaRPr>
                    </a:p>
                  </a:txBody>
                  <a:tcPr marL="91445" marR="91445" marT="45691" marB="45691"/>
                </a:tc>
                <a:tc>
                  <a:txBody>
                    <a:bodyPr/>
                    <a:lstStyle/>
                    <a:p>
                      <a:pPr algn="ctr"/>
                      <a:r>
                        <a:rPr lang="af-ZA" sz="1200" noProof="0" dirty="0" smtClean="0">
                          <a:latin typeface="Airial"/>
                        </a:rPr>
                        <a:t>1 per bevoordeelde</a:t>
                      </a:r>
                      <a:endParaRPr lang="af-ZA" sz="1200" noProof="0" dirty="0">
                        <a:latin typeface="Airial"/>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kern="1200" cap="none" normalizeH="0" baseline="0" noProof="0" dirty="0" smtClean="0">
                          <a:ln>
                            <a:noFill/>
                          </a:ln>
                          <a:solidFill>
                            <a:schemeClr val="tx1"/>
                          </a:solidFill>
                          <a:effectLst/>
                          <a:latin typeface="Airial"/>
                          <a:ea typeface="+mn-ea"/>
                          <a:cs typeface="+mn-cs"/>
                        </a:rPr>
                        <a:t>Longontstekingsprogram</a:t>
                      </a:r>
                      <a:endParaRPr kumimoji="0" lang="af-ZA" sz="1200" b="1" u="none" strike="noStrike" kern="1200" cap="none" normalizeH="0" baseline="0" noProof="0" dirty="0">
                        <a:ln>
                          <a:noFill/>
                        </a:ln>
                        <a:solidFill>
                          <a:schemeClr val="tx1"/>
                        </a:solidFill>
                        <a:effectLst/>
                        <a:latin typeface="Airial"/>
                        <a:ea typeface="+mn-ea"/>
                        <a:cs typeface="+mn-cs"/>
                      </a:endParaRPr>
                    </a:p>
                  </a:txBody>
                  <a:tcPr marL="91445" marR="91445" marT="45691" marB="45691"/>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kern="1200" cap="none" normalizeH="0" baseline="0" noProof="0" dirty="0" smtClean="0">
                          <a:ln>
                            <a:noFill/>
                          </a:ln>
                          <a:solidFill>
                            <a:schemeClr val="tx1"/>
                          </a:solidFill>
                          <a:effectLst/>
                          <a:latin typeface="Airial"/>
                          <a:ea typeface="+mn-ea"/>
                          <a:cs typeface="+mn-cs"/>
                        </a:rPr>
                        <a:t>Protokol geld</a:t>
                      </a:r>
                      <a:endParaRPr kumimoji="0" lang="af-ZA" sz="1200" u="none" strike="noStrike" kern="1200" cap="none" normalizeH="0" baseline="0" noProof="0" dirty="0">
                        <a:ln>
                          <a:noFill/>
                        </a:ln>
                        <a:solidFill>
                          <a:schemeClr val="tx1"/>
                        </a:solidFill>
                        <a:effectLst/>
                        <a:latin typeface="Airial"/>
                        <a:ea typeface="+mn-ea"/>
                        <a:cs typeface="+mn-cs"/>
                      </a:endParaRPr>
                    </a:p>
                  </a:txBody>
                  <a:tcPr marL="91445" marR="91445" marT="45691" marB="45691"/>
                </a:tc>
              </a:tr>
              <a:tr h="206908">
                <a:tc>
                  <a:txBody>
                    <a:bodyPr/>
                    <a:lstStyle/>
                    <a:p>
                      <a:pPr algn="l">
                        <a:lnSpc>
                          <a:spcPct val="100000"/>
                        </a:lnSpc>
                        <a:spcAft>
                          <a:spcPts val="0"/>
                        </a:spcAft>
                      </a:pPr>
                      <a:r>
                        <a:rPr lang="af-ZA" sz="1200" b="1" noProof="0" dirty="0" smtClean="0">
                          <a:latin typeface="Arial" pitchFamily="34" charset="0"/>
                          <a:cs typeface="Arial" pitchFamily="34" charset="0"/>
                        </a:rPr>
                        <a:t>Pediatriese immuniserings</a:t>
                      </a:r>
                      <a:endParaRPr lang="af-ZA" sz="1200" b="1" noProof="0" dirty="0">
                        <a:solidFill>
                          <a:schemeClr val="tx1">
                            <a:lumMod val="95000"/>
                            <a:lumOff val="5000"/>
                          </a:schemeClr>
                        </a:solidFill>
                        <a:latin typeface="Arial" pitchFamily="34" charset="0"/>
                        <a:cs typeface="Arial" pitchFamily="34" charset="0"/>
                      </a:endParaRPr>
                    </a:p>
                  </a:txBody>
                  <a:tcPr marL="91445" marR="91445" marT="45691" marB="45691">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kern="1200" cap="none" normalizeH="0" baseline="0" noProof="0" dirty="0" smtClean="0">
                          <a:ln>
                            <a:noFill/>
                          </a:ln>
                          <a:solidFill>
                            <a:schemeClr val="tx1"/>
                          </a:solidFill>
                          <a:effectLst/>
                          <a:latin typeface="Airial"/>
                          <a:ea typeface="+mn-ea"/>
                          <a:cs typeface="+mn-cs"/>
                        </a:rPr>
                        <a:t>Protokol geld</a:t>
                      </a:r>
                      <a:endParaRPr kumimoji="0" lang="af-ZA" sz="1200" u="none" strike="noStrike" kern="1200" cap="none" normalizeH="0" baseline="0" noProof="0" dirty="0">
                        <a:ln>
                          <a:noFill/>
                        </a:ln>
                        <a:solidFill>
                          <a:schemeClr val="tx1"/>
                        </a:solidFill>
                        <a:effectLst/>
                        <a:latin typeface="Airial"/>
                        <a:ea typeface="+mn-ea"/>
                        <a:cs typeface="+mn-cs"/>
                      </a:endParaRPr>
                    </a:p>
                  </a:txBody>
                  <a:tcPr marL="91445" marR="91445" marT="45691" marB="45691"/>
                </a:tc>
              </a:tr>
              <a:tr h="752829">
                <a:tc>
                  <a:txBody>
                    <a:bodyPr/>
                    <a:lstStyle/>
                    <a:p>
                      <a:pPr algn="l"/>
                      <a:r>
                        <a:rPr lang="af-ZA" sz="1200" b="1" i="0" u="none" strike="noStrike" baseline="0" noProof="0" dirty="0" smtClean="0">
                          <a:latin typeface="Arial" pitchFamily="34" charset="0"/>
                          <a:cs typeface="Arial" pitchFamily="34" charset="0"/>
                        </a:rPr>
                        <a:t>Biometriese siftings: Glukose, cholesterol, bloeddrukmeting en liggaamsmassa-indeksberekening</a:t>
                      </a:r>
                      <a:endParaRPr lang="af-ZA" sz="1200" b="1" noProof="0"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 / </a:t>
                      </a:r>
                      <a:r>
                        <a:rPr lang="af-ZA" sz="1200" baseline="0" noProof="0" dirty="0" smtClean="0">
                          <a:latin typeface=""/>
                        </a:rPr>
                        <a:t>Dis-Chem apteke</a:t>
                      </a:r>
                      <a:endParaRPr lang="af-ZA" sz="1200" noProof="0" dirty="0" smtClean="0">
                        <a:latin typeface=""/>
                      </a:endParaRPr>
                    </a:p>
                  </a:txBody>
                  <a:tcPr marL="91445" marR="91445" marT="45691" marB="45691"/>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596623058"/>
              </p:ext>
            </p:extLst>
          </p:nvPr>
        </p:nvGraphicFramePr>
        <p:xfrm>
          <a:off x="662940" y="2572385"/>
          <a:ext cx="6758940" cy="1950914"/>
        </p:xfrm>
        <a:graphic>
          <a:graphicData uri="http://schemas.openxmlformats.org/drawingml/2006/table">
            <a:tbl>
              <a:tblPr firstRow="1" bandRow="1">
                <a:tableStyleId>{17292A2E-F333-43FB-9621-5CBBE7FDCDCB}</a:tableStyleId>
              </a:tblPr>
              <a:tblGrid>
                <a:gridCol w="1287232"/>
                <a:gridCol w="1302303"/>
                <a:gridCol w="1283143"/>
                <a:gridCol w="1386168"/>
                <a:gridCol w="1500094"/>
              </a:tblGrid>
              <a:tr h="30480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dirty="0" smtClean="0">
                          <a:ln>
                            <a:noFill/>
                          </a:ln>
                          <a:effectLst/>
                          <a:latin typeface="Airial"/>
                        </a:rPr>
                        <a:t>Bydraes</a:t>
                      </a:r>
                      <a:endParaRPr kumimoji="0" lang="af-ZA" sz="1200" b="1" i="0" u="none" strike="noStrike" cap="none" normalizeH="0" baseline="0" noProof="0" dirty="0">
                        <a:ln>
                          <a:noFill/>
                        </a:ln>
                        <a:solidFill>
                          <a:schemeClr val="bg1"/>
                        </a:solidFill>
                        <a:effectLst/>
                        <a:latin typeface="Airial"/>
                        <a:ea typeface="ＭＳ Ｐゴシック" charset="0"/>
                        <a:cs typeface="Arial" charset="0"/>
                      </a:endParaRPr>
                    </a:p>
                  </a:txBody>
                  <a:tcPr marL="91445" marR="91445" marT="45689" marB="45689"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200" b="0"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rgbClr val="000000"/>
                          </a:solidFill>
                          <a:effectLst/>
                          <a:latin typeface="Airial"/>
                          <a:ea typeface="ＭＳ Ｐゴシック" charset="0"/>
                          <a:cs typeface="Arial" charset="0"/>
                        </a:rPr>
                        <a:t>0 – R13 900</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    R13 901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R54 600</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   R54 601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R69 600</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R69 601+</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anchor="ctr"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Hooflid</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smtClean="0">
                          <a:ln>
                            <a:noFill/>
                          </a:ln>
                          <a:solidFill>
                            <a:srgbClr val="000000"/>
                          </a:solidFill>
                          <a:effectLst/>
                          <a:latin typeface="Airial"/>
                          <a:ea typeface="ＭＳ Ｐゴシック" charset="0"/>
                          <a:cs typeface="Arial" charset="0"/>
                        </a:rPr>
                        <a:t>R807</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R866</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R1 095</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R1 218</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Volwasse afhanklike</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smtClean="0">
                          <a:ln>
                            <a:noFill/>
                          </a:ln>
                          <a:solidFill>
                            <a:srgbClr val="000000"/>
                          </a:solidFill>
                          <a:effectLst/>
                          <a:latin typeface="Airial"/>
                          <a:ea typeface="ＭＳ Ｐゴシック" charset="0"/>
                          <a:cs typeface="Arial" charset="0"/>
                        </a:rPr>
                        <a:t>R807</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R817</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R836</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R932</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Kinder-afhanklike</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smtClean="0">
                          <a:ln>
                            <a:noFill/>
                          </a:ln>
                          <a:solidFill>
                            <a:srgbClr val="000000"/>
                          </a:solidFill>
                          <a:effectLst/>
                          <a:latin typeface="Airial"/>
                          <a:ea typeface="ＭＳ Ｐゴシック" charset="0"/>
                          <a:cs typeface="Arial" charset="0"/>
                        </a:rPr>
                        <a:t>R481</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R481</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smtClean="0">
                          <a:ln>
                            <a:noFill/>
                          </a:ln>
                          <a:effectLst/>
                          <a:latin typeface="Airial"/>
                        </a:rPr>
                        <a:t>R481</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dirty="0" smtClean="0">
                          <a:ln>
                            <a:noFill/>
                          </a:ln>
                          <a:effectLst/>
                          <a:latin typeface="Airial"/>
                        </a:rPr>
                        <a:t>R517</a:t>
                      </a:r>
                      <a:endParaRPr kumimoji="0" lang="af-ZA" sz="1200" b="0"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8" name="Picture 2" descr="C:\Users\wernervw\Desktop\Option Logos\Puls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15300" y="80574"/>
            <a:ext cx="949960"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660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28459" y="7620"/>
            <a:ext cx="1872336"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3030230547"/>
              </p:ext>
            </p:extLst>
          </p:nvPr>
        </p:nvGraphicFramePr>
        <p:xfrm>
          <a:off x="752206" y="4411698"/>
          <a:ext cx="5343794" cy="1377363"/>
        </p:xfrm>
        <a:graphic>
          <a:graphicData uri="http://schemas.openxmlformats.org/drawingml/2006/table">
            <a:tbl>
              <a:tblPr/>
              <a:tblGrid>
                <a:gridCol w="5343794"/>
              </a:tblGrid>
              <a:tr h="11182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noProof="0" dirty="0" smtClean="0">
                          <a:ln>
                            <a:noFill/>
                          </a:ln>
                          <a:solidFill>
                            <a:schemeClr val="tx1"/>
                          </a:solidFill>
                          <a:effectLst/>
                          <a:latin typeface="Arial"/>
                          <a:ea typeface="ＭＳ Ｐゴシック" charset="0"/>
                          <a:cs typeface="Arial" charset="0"/>
                        </a:rPr>
                        <a:t>100% van Bestmed-tarief:      Onbeperk – Enige privaathospitaal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1" i="0" u="none" strike="noStrike" cap="none" normalizeH="0" baseline="0" noProof="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i="0" u="none" strike="noStrike" cap="none" normalizeH="0" baseline="0" dirty="0" smtClean="0">
                          <a:ln>
                            <a:noFill/>
                          </a:ln>
                          <a:solidFill>
                            <a:schemeClr val="tx1"/>
                          </a:solidFill>
                          <a:effectLst/>
                          <a:latin typeface="Arial"/>
                          <a:ea typeface="ＭＳ Ｐゴシック" charset="0"/>
                          <a:cs typeface="Arial" charset="0"/>
                        </a:rPr>
                        <a:t>Noodgevalle:                           </a:t>
                      </a:r>
                      <a:r>
                        <a:rPr kumimoji="0" lang="af-ZA" sz="1200" b="0" i="0" u="none" strike="noStrike" cap="none" normalizeH="0" baseline="0" dirty="0" smtClean="0">
                          <a:ln>
                            <a:noFill/>
                          </a:ln>
                          <a:solidFill>
                            <a:schemeClr val="tx1"/>
                          </a:solidFill>
                          <a:effectLst/>
                          <a:latin typeface="Arial"/>
                          <a:ea typeface="ＭＳ Ｐゴシック" charset="0"/>
                          <a:cs typeface="Arial" charset="0"/>
                        </a:rPr>
                        <a:t>ER24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1" i="0" u="none" strike="noStrike" cap="none" normalizeH="0" baseline="0" dirty="0" smtClean="0">
                        <a:ln>
                          <a:noFill/>
                        </a:ln>
                        <a:solidFill>
                          <a:schemeClr val="tx1"/>
                        </a:solidFill>
                        <a:effectLst/>
                        <a:latin typeface="Arial"/>
                        <a:ea typeface="ＭＳ Ｐゴシック" charset="0"/>
                        <a:cs typeface="Arial" charset="0"/>
                      </a:endParaRPr>
                    </a:p>
                    <a:p>
                      <a:pPr fontAlgn="t">
                        <a:lnSpc>
                          <a:spcPct val="100000"/>
                        </a:lnSpc>
                        <a:spcBef>
                          <a:spcPts val="0"/>
                        </a:spcBef>
                        <a:spcAft>
                          <a:spcPts val="0"/>
                        </a:spcAft>
                      </a:pPr>
                      <a:r>
                        <a:rPr lang="af-ZA" sz="1200" b="1" noProof="0" dirty="0" smtClean="0">
                          <a:latin typeface=""/>
                        </a:rPr>
                        <a:t>Onbeperkte voordele vir ortopediese en mediese toestelle</a:t>
                      </a:r>
                      <a:endParaRPr lang="af-ZA" sz="500" noProof="0" dirty="0" smtClean="0">
                        <a:latin typeface=""/>
                      </a:endParaRPr>
                    </a:p>
                  </a:txBody>
                  <a:tcPr horzOverflow="overflow">
                    <a:lnL>
                      <a:noFill/>
                    </a:lnL>
                    <a:lnR>
                      <a:noFill/>
                    </a:lnR>
                    <a:lnT>
                      <a:noFill/>
                    </a:lnT>
                    <a:lnB>
                      <a:noFill/>
                    </a:lnB>
                    <a:lnTlToBr>
                      <a:noFill/>
                    </a:lnTlToBr>
                    <a:lnBlToTr>
                      <a:noFill/>
                    </a:lnBlToTr>
                    <a:noFill/>
                  </a:tcPr>
                </a:tc>
              </a:tr>
              <a:tr h="250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f-ZA" sz="1100" b="1" i="0" u="none" strike="noStrike" cap="none" normalizeH="0" baseline="0" dirty="0">
                        <a:ln>
                          <a:noFill/>
                        </a:ln>
                        <a:solidFill>
                          <a:schemeClr val="tx1"/>
                        </a:solidFill>
                        <a:effectLst/>
                        <a:latin typeface="Arial"/>
                        <a:ea typeface="ＭＳ Ｐゴシック" charset="0"/>
                        <a:cs typeface="Arial" charset="0"/>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536659993"/>
              </p:ext>
            </p:extLst>
          </p:nvPr>
        </p:nvGraphicFramePr>
        <p:xfrm>
          <a:off x="741363" y="2134127"/>
          <a:ext cx="4030662" cy="1777915"/>
        </p:xfrm>
        <a:graphic>
          <a:graphicData uri="http://schemas.openxmlformats.org/drawingml/2006/table">
            <a:tbl>
              <a:tblPr/>
              <a:tblGrid>
                <a:gridCol w="4030662"/>
              </a:tblGrid>
              <a:tr h="1777915">
                <a:tc>
                  <a:txBody>
                    <a:bodyPr/>
                    <a:lstStyle/>
                    <a:p>
                      <a:pPr fontAlgn="t"/>
                      <a:r>
                        <a:rPr lang="af-ZA" sz="1200" b="1" noProof="0" dirty="0" smtClean="0">
                          <a:latin typeface=""/>
                        </a:rPr>
                        <a:t>CSL-chroniese toestande (VMV’s)</a:t>
                      </a:r>
                      <a:endParaRPr lang="af-ZA" sz="1200" noProof="0" dirty="0" smtClean="0">
                        <a:latin typeface=""/>
                      </a:endParaRPr>
                    </a:p>
                    <a:p>
                      <a:pPr fontAlgn="t">
                        <a:tabLst>
                          <a:tab pos="269875" algn="l"/>
                        </a:tabLst>
                      </a:pPr>
                      <a:r>
                        <a:rPr lang="af-ZA" sz="1200" noProof="0" dirty="0" smtClean="0">
                          <a:latin typeface=""/>
                        </a:rPr>
                        <a:t>  &gt;	100% van Bestmed-tarief, onbeperk</a:t>
                      </a:r>
                    </a:p>
                    <a:p>
                      <a:pPr fontAlgn="t">
                        <a:tabLst>
                          <a:tab pos="269875" algn="l"/>
                        </a:tabLst>
                      </a:pPr>
                      <a:r>
                        <a:rPr kumimoji="0" lang="af-ZA" sz="1200" b="0" i="0" u="none" strike="noStrike" cap="none" normalizeH="0" baseline="0" noProof="0" dirty="0" smtClean="0">
                          <a:ln>
                            <a:noFill/>
                          </a:ln>
                          <a:solidFill>
                            <a:schemeClr val="tx1"/>
                          </a:solidFill>
                          <a:effectLst/>
                          <a:latin typeface=""/>
                          <a:ea typeface="ＭＳ Ｐゴシック" charset="0"/>
                          <a:cs typeface="Arial" charset="0"/>
                        </a:rPr>
                        <a:t>  </a:t>
                      </a:r>
                      <a:r>
                        <a:rPr kumimoji="0" lang="af-ZA" sz="1200" b="0" i="0" u="none" strike="noStrike" cap="none" normalizeH="0" baseline="0" dirty="0" smtClean="0">
                          <a:ln>
                            <a:noFill/>
                          </a:ln>
                          <a:solidFill>
                            <a:schemeClr val="tx1"/>
                          </a:solidFill>
                          <a:effectLst/>
                          <a:latin typeface="Arial"/>
                          <a:ea typeface="ＭＳ Ｐゴシック" charset="0"/>
                          <a:cs typeface="Arial" charset="0"/>
                        </a:rPr>
                        <a:t>&gt;  </a:t>
                      </a:r>
                      <a:r>
                        <a:rPr kumimoji="0" lang="af-ZA" sz="1200" b="0" i="0" u="none" strike="noStrike" cap="none" normalizeH="0" baseline="0" noProof="0" dirty="0" smtClean="0">
                          <a:ln>
                            <a:noFill/>
                          </a:ln>
                          <a:solidFill>
                            <a:schemeClr val="tx1"/>
                          </a:solidFill>
                          <a:effectLst/>
                          <a:latin typeface="Arial"/>
                          <a:ea typeface="ＭＳ Ｐゴシック" charset="0"/>
                          <a:cs typeface="Arial" charset="0"/>
                        </a:rPr>
                        <a:t>Onderhewig aan OneCare-formularium</a:t>
                      </a:r>
                      <a:endParaRPr kumimoji="0" lang="af-ZA" sz="1200" b="0" i="0" u="none" strike="noStrike" cap="none" normalizeH="0" baseline="0" dirty="0" smtClean="0">
                        <a:ln>
                          <a:noFill/>
                        </a:ln>
                        <a:solidFill>
                          <a:schemeClr val="tx1"/>
                        </a:solidFill>
                        <a:effectLst/>
                        <a:latin typeface="Arial"/>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f-ZA" sz="500" b="0" i="0" u="none" strike="noStrike" cap="none" normalizeH="0" baseline="0" dirty="0" smtClean="0">
                        <a:ln>
                          <a:noFill/>
                        </a:ln>
                        <a:solidFill>
                          <a:schemeClr val="tx1"/>
                        </a:solidFill>
                        <a:effectLst/>
                        <a:latin typeface="Arial"/>
                        <a:ea typeface="ＭＳ Ｐゴシック" charset="0"/>
                        <a:cs typeface="Arial" charset="0"/>
                      </a:endParaRPr>
                    </a:p>
                    <a:p>
                      <a:pPr algn="just"/>
                      <a:r>
                        <a:rPr lang="af-ZA" sz="1200" b="1" dirty="0" smtClean="0">
                          <a:latin typeface="Arial" pitchFamily="34" charset="0"/>
                          <a:cs typeface="Arial" pitchFamily="34" charset="0"/>
                        </a:rPr>
                        <a:t>Nie-CSL-toestande</a:t>
                      </a:r>
                    </a:p>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&gt;	45 toestande, 100% van Skematarief geld, indien 	deur netwerkverskaffer voorgeskryf</a:t>
                      </a:r>
                    </a:p>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&gt;	Beperk tot:      </a:t>
                      </a:r>
                      <a:r>
                        <a:rPr kumimoji="0" lang="af-ZA" sz="1200" b="1" i="0" u="none" strike="noStrike" cap="none" normalizeH="0" baseline="0" dirty="0" smtClean="0">
                          <a:ln>
                            <a:noFill/>
                          </a:ln>
                          <a:solidFill>
                            <a:schemeClr val="tx1"/>
                          </a:solidFill>
                          <a:effectLst/>
                          <a:latin typeface="Arial"/>
                          <a:ea typeface="ＭＳ Ｐゴシック" charset="0"/>
                          <a:cs typeface="Arial" charset="0"/>
                        </a:rPr>
                        <a:t>L   R8 250     L1+   R16 500</a:t>
                      </a:r>
                    </a:p>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af-ZA" sz="1200" b="0" i="0" u="none" strike="noStrike" cap="none" normalizeH="0" baseline="0" dirty="0" smtClean="0">
                          <a:ln>
                            <a:noFill/>
                          </a:ln>
                          <a:solidFill>
                            <a:schemeClr val="tx1"/>
                          </a:solidFill>
                          <a:effectLst/>
                          <a:latin typeface="Arial"/>
                          <a:ea typeface="ＭＳ Ｐゴシック" charset="0"/>
                          <a:cs typeface="Arial" charset="0"/>
                        </a:rPr>
                        <a:t>  &gt;	Onderworpe aan netwerverskaffer en formulariums</a:t>
                      </a:r>
                      <a:endParaRPr kumimoji="0" lang="af-ZA" sz="1200" b="0" i="0" u="none" strike="noStrike" cap="none" normalizeH="0" baseline="0" dirty="0">
                        <a:ln>
                          <a:noFill/>
                        </a:ln>
                        <a:solidFill>
                          <a:schemeClr val="tx1"/>
                        </a:solidFill>
                        <a:effectLst/>
                        <a:latin typeface="Arial"/>
                        <a:ea typeface="ＭＳ Ｐゴシック" charset="0"/>
                        <a:cs typeface="Arial" charset="0"/>
                      </a:endParaRPr>
                    </a:p>
                  </a:txBody>
                  <a:tcPr marT="45698" marB="45698" horzOverflow="overflow">
                    <a:lnL>
                      <a:noFill/>
                    </a:lnL>
                    <a:lnR>
                      <a:noFill/>
                    </a:lnR>
                    <a:lnT>
                      <a:noFill/>
                    </a:lnT>
                    <a:lnB>
                      <a:noFill/>
                    </a:lnB>
                    <a:lnTlToBr>
                      <a:noFill/>
                    </a:lnTlToBr>
                    <a:lnBlToTr>
                      <a:noFill/>
                    </a:lnBlToTr>
                    <a:noFill/>
                  </a:tcPr>
                </a:tc>
              </a:tr>
            </a:tbl>
          </a:graphicData>
        </a:graphic>
      </p:graphicFrame>
      <p:sp>
        <p:nvSpPr>
          <p:cNvPr id="8" name="Rectangle 7"/>
          <p:cNvSpPr/>
          <p:nvPr/>
        </p:nvSpPr>
        <p:spPr>
          <a:xfrm>
            <a:off x="669926" y="4164879"/>
            <a:ext cx="71437" cy="136842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9" name="Rectangle 8"/>
          <p:cNvSpPr/>
          <p:nvPr/>
        </p:nvSpPr>
        <p:spPr>
          <a:xfrm>
            <a:off x="669927" y="472503"/>
            <a:ext cx="66674" cy="3323247"/>
          </a:xfrm>
          <a:prstGeom prst="rect">
            <a:avLst/>
          </a:prstGeom>
          <a:gradFill flip="none" rotWithShape="1">
            <a:gsLst>
              <a:gs pos="0">
                <a:srgbClr val="660066"/>
              </a:gs>
              <a:gs pos="100000">
                <a:srgbClr val="FFFFFF"/>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solidFill>
                <a:prstClr val="white"/>
              </a:solidFill>
            </a:endParaRPr>
          </a:p>
        </p:txBody>
      </p:sp>
      <p:sp>
        <p:nvSpPr>
          <p:cNvPr id="10" name="TextBox 9"/>
          <p:cNvSpPr txBox="1">
            <a:spLocks noChangeArrowheads="1"/>
          </p:cNvSpPr>
          <p:nvPr/>
        </p:nvSpPr>
        <p:spPr bwMode="auto">
          <a:xfrm rot="16200000">
            <a:off x="-68147" y="4538203"/>
            <a:ext cx="9284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Hospitaal-</a:t>
            </a:r>
            <a:br>
              <a:rPr lang="af-ZA" sz="1200" b="1" dirty="0" smtClean="0">
                <a:latin typeface=""/>
              </a:rPr>
            </a:br>
            <a:r>
              <a:rPr lang="af-ZA" sz="1200" b="1" dirty="0" smtClean="0">
                <a:latin typeface=""/>
              </a:rPr>
              <a:t>voordeel</a:t>
            </a:r>
            <a:endParaRPr lang="af-ZA" sz="1200" b="1" dirty="0">
              <a:latin typeface=""/>
            </a:endParaRPr>
          </a:p>
        </p:txBody>
      </p:sp>
      <p:sp>
        <p:nvSpPr>
          <p:cNvPr id="11" name="TextBox 10"/>
          <p:cNvSpPr txBox="1">
            <a:spLocks noChangeArrowheads="1"/>
          </p:cNvSpPr>
          <p:nvPr/>
        </p:nvSpPr>
        <p:spPr bwMode="auto">
          <a:xfrm rot="16200000">
            <a:off x="-339825" y="2734009"/>
            <a:ext cx="146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Chroniese siekte-</a:t>
            </a:r>
          </a:p>
          <a:p>
            <a:pPr algn="ctr"/>
            <a:r>
              <a:rPr lang="af-ZA" sz="1200" b="1" dirty="0" smtClean="0">
                <a:latin typeface=""/>
              </a:rPr>
              <a:t>voordeel</a:t>
            </a:r>
            <a:endParaRPr lang="af-ZA" sz="1200" b="1" dirty="0">
              <a:latin typeface=""/>
            </a:endParaRPr>
          </a:p>
        </p:txBody>
      </p:sp>
      <p:sp>
        <p:nvSpPr>
          <p:cNvPr id="12" name="TextBox 11"/>
          <p:cNvSpPr txBox="1">
            <a:spLocks noChangeArrowheads="1"/>
          </p:cNvSpPr>
          <p:nvPr/>
        </p:nvSpPr>
        <p:spPr bwMode="auto">
          <a:xfrm rot="16200000">
            <a:off x="-132229" y="1260807"/>
            <a:ext cx="10486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r>
              <a:rPr lang="af-ZA" sz="1200" b="1" dirty="0" smtClean="0">
                <a:latin typeface=""/>
              </a:rPr>
              <a:t>Dag-tot-dag</a:t>
            </a:r>
          </a:p>
          <a:p>
            <a:pPr algn="ctr"/>
            <a:r>
              <a:rPr lang="af-ZA" sz="1200" b="1" dirty="0" smtClean="0">
                <a:latin typeface=""/>
              </a:rPr>
              <a:t>voordeel</a:t>
            </a:r>
            <a:endParaRPr lang="af-ZA" sz="1200" b="1" dirty="0">
              <a:latin typeface=""/>
            </a:endParaRPr>
          </a:p>
        </p:txBody>
      </p:sp>
      <p:sp>
        <p:nvSpPr>
          <p:cNvPr id="13" name="TextBox 12"/>
          <p:cNvSpPr txBox="1"/>
          <p:nvPr/>
        </p:nvSpPr>
        <p:spPr>
          <a:xfrm>
            <a:off x="780861" y="1216375"/>
            <a:ext cx="3792726" cy="461665"/>
          </a:xfrm>
          <a:prstGeom prst="rect">
            <a:avLst/>
          </a:prstGeom>
          <a:noFill/>
        </p:spPr>
        <p:txBody>
          <a:bodyPr wrap="square" rtlCol="0">
            <a:spAutoFit/>
          </a:bodyPr>
          <a:lstStyle/>
          <a:p>
            <a:r>
              <a:rPr lang="af-ZA" sz="1200" b="1" dirty="0" smtClean="0">
                <a:latin typeface="Arial" pitchFamily="34" charset="0"/>
                <a:cs typeface="Arial" pitchFamily="34" charset="0"/>
              </a:rPr>
              <a:t>Algehele dag-tot-dag limiete</a:t>
            </a:r>
          </a:p>
          <a:p>
            <a:r>
              <a:rPr lang="af-ZA" sz="1200" dirty="0" smtClean="0">
                <a:latin typeface="Arial" pitchFamily="34" charset="0"/>
                <a:cs typeface="Arial" pitchFamily="34" charset="0"/>
              </a:rPr>
              <a:t>L   R13 000                L1+   R22 000</a:t>
            </a:r>
            <a:endParaRPr lang="af-ZA" sz="1200" dirty="0">
              <a:latin typeface="Arial" pitchFamily="34" charset="0"/>
              <a:cs typeface="Arial"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92440" y="80574"/>
            <a:ext cx="949959"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35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574179" y="-1"/>
            <a:ext cx="1796136"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2286777286"/>
              </p:ext>
            </p:extLst>
          </p:nvPr>
        </p:nvGraphicFramePr>
        <p:xfrm>
          <a:off x="701040" y="719096"/>
          <a:ext cx="7246620" cy="4483725"/>
        </p:xfrm>
        <a:graphic>
          <a:graphicData uri="http://schemas.openxmlformats.org/drawingml/2006/table">
            <a:tbl>
              <a:tblPr firstRow="1" bandRow="1">
                <a:tableStyleId>{00A15C55-8517-42AA-B614-E9B94910E393}</a:tableStyleId>
              </a:tblPr>
              <a:tblGrid>
                <a:gridCol w="3632429"/>
                <a:gridCol w="3614191"/>
              </a:tblGrid>
              <a:tr h="229897">
                <a:tc gridSpan="2">
                  <a:txBody>
                    <a:bodyPr/>
                    <a:lstStyle/>
                    <a:p>
                      <a:pPr algn="ctr"/>
                      <a:r>
                        <a:rPr lang="af-ZA" sz="1200" noProof="0" dirty="0" smtClean="0">
                          <a:solidFill>
                            <a:schemeClr val="lt1"/>
                          </a:solidFill>
                          <a:latin typeface="Airial"/>
                        </a:rPr>
                        <a:t>Skema Voordele:</a:t>
                      </a:r>
                    </a:p>
                    <a:p>
                      <a:pPr algn="ctr"/>
                      <a:r>
                        <a:rPr lang="af-ZA" sz="1200" noProof="0" dirty="0" smtClean="0">
                          <a:solidFill>
                            <a:schemeClr val="lt1"/>
                          </a:solidFill>
                          <a:latin typeface="Airial"/>
                        </a:rPr>
                        <a:t>Sublimiete</a:t>
                      </a:r>
                      <a:r>
                        <a:rPr lang="af-ZA" sz="1200" baseline="0" noProof="0" dirty="0" smtClean="0">
                          <a:solidFill>
                            <a:schemeClr val="lt1"/>
                          </a:solidFill>
                          <a:latin typeface="Airial"/>
                        </a:rPr>
                        <a:t> (L = R13 000 &amp; L1+ = R22 000)</a:t>
                      </a:r>
                    </a:p>
                    <a:p>
                      <a:pPr algn="ctr"/>
                      <a:r>
                        <a:rPr lang="af-ZA" sz="1200" baseline="0" noProof="0" dirty="0" smtClean="0">
                          <a:solidFill>
                            <a:schemeClr val="lt1"/>
                          </a:solidFill>
                          <a:latin typeface="Airial"/>
                        </a:rPr>
                        <a:t>Alle dienste verkrygbaar vanaf netwerkverskaffer (OneCare)</a:t>
                      </a:r>
                      <a:endParaRPr lang="af-ZA" sz="1200" noProof="0" dirty="0">
                        <a:solidFill>
                          <a:schemeClr val="bg1"/>
                        </a:solidFill>
                        <a:latin typeface="Airial"/>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674666">
                <a:tc>
                  <a:txBody>
                    <a:bodyPr/>
                    <a:lstStyle/>
                    <a:p>
                      <a:r>
                        <a:rPr lang="af-ZA" sz="1200" b="1" noProof="0" dirty="0" smtClean="0">
                          <a:latin typeface="Airial"/>
                        </a:rPr>
                        <a:t>Akute medisyne</a:t>
                      </a:r>
                      <a:endParaRPr lang="af-ZA" sz="1200" b="1" noProof="0" dirty="0">
                        <a:latin typeface="Airial"/>
                      </a:endParaRPr>
                    </a:p>
                  </a:txBody>
                  <a:tcPr marL="91445" marR="91445" marT="45691" marB="45691"/>
                </a:tc>
                <a:tc>
                  <a:txBody>
                    <a:bodyPr/>
                    <a:lstStyle/>
                    <a:p>
                      <a:r>
                        <a:rPr lang="af-ZA" sz="1200" noProof="0" dirty="0" smtClean="0">
                          <a:latin typeface="Airial"/>
                        </a:rPr>
                        <a:t>L      R3 100</a:t>
                      </a:r>
                    </a:p>
                    <a:p>
                      <a:r>
                        <a:rPr lang="af-ZA" sz="1200" noProof="0" dirty="0" smtClean="0">
                          <a:latin typeface="Airial"/>
                        </a:rPr>
                        <a:t>L1+  R6 200</a:t>
                      </a:r>
                      <a:endParaRPr lang="af-ZA" sz="1200" noProof="0" dirty="0">
                        <a:latin typeface="Airial"/>
                      </a:endParaRPr>
                    </a:p>
                  </a:txBody>
                  <a:tcPr marL="91445" marR="91445" marT="45691" marB="45691"/>
                </a:tc>
              </a:tr>
              <a:tr h="503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af-ZA" sz="1200" b="1" noProof="0" dirty="0" smtClean="0">
                          <a:latin typeface="Airial"/>
                        </a:rPr>
                        <a:t>Algemene praktisyn (OneCare buitenetwerk</a:t>
                      </a:r>
                      <a:r>
                        <a:rPr lang="af-ZA" sz="1200" b="1" baseline="0" noProof="0" dirty="0" smtClean="0">
                          <a:latin typeface="Airial"/>
                        </a:rPr>
                        <a:t>)</a:t>
                      </a:r>
                      <a:endParaRPr lang="af-ZA" sz="1200" b="1" noProof="0" dirty="0" smtClean="0">
                        <a:latin typeface="Airial"/>
                      </a:endParaRPr>
                    </a:p>
                    <a:p>
                      <a:endParaRPr lang="af-ZA" sz="1200" b="1" noProof="0" dirty="0">
                        <a:latin typeface="Airial"/>
                      </a:endParaRPr>
                    </a:p>
                  </a:txBody>
                  <a:tcPr marL="91445" marR="91445" marT="45691" marB="4569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dirty="0" smtClean="0">
                          <a:ln>
                            <a:noFill/>
                          </a:ln>
                          <a:effectLst/>
                          <a:latin typeface="Airial"/>
                        </a:rPr>
                        <a:t>Onderworpe aan oorhoofse dag-tot-dag limiete (Slegs OneCare)</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r h="510540">
                <a:tc>
                  <a:txBody>
                    <a:bodyPr/>
                    <a:lstStyle/>
                    <a:p>
                      <a:r>
                        <a:rPr lang="af-ZA" sz="1200" b="1" noProof="0" dirty="0" smtClean="0">
                          <a:latin typeface="Airial"/>
                        </a:rPr>
                        <a:t>Spesialiste</a:t>
                      </a:r>
                      <a:endParaRPr lang="af-ZA" sz="1200" b="1" noProof="0" dirty="0">
                        <a:latin typeface="Airial"/>
                      </a:endParaRPr>
                    </a:p>
                  </a:txBody>
                  <a:tcPr marL="91445" marR="91445" marT="45691" marB="4569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f-ZA" sz="1200" u="none" strike="noStrike" cap="none" normalizeH="0" baseline="0" noProof="0" dirty="0" smtClean="0">
                          <a:ln>
                            <a:noFill/>
                          </a:ln>
                          <a:effectLst/>
                          <a:latin typeface="Airial"/>
                        </a:rPr>
                        <a:t>L      R2 000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af-ZA" sz="1200" u="none" strike="noStrike" cap="none" normalizeH="0" baseline="0" noProof="0" dirty="0" smtClean="0">
                          <a:ln>
                            <a:noFill/>
                          </a:ln>
                          <a:effectLst/>
                          <a:latin typeface="Airial"/>
                        </a:rPr>
                        <a:t>L1+  R4 000</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r h="206908">
                <a:tc>
                  <a:txBody>
                    <a:bodyPr/>
                    <a:lstStyle/>
                    <a:p>
                      <a:r>
                        <a:rPr lang="af-ZA" sz="1200" b="1" noProof="0" dirty="0" smtClean="0">
                          <a:latin typeface="Airial"/>
                        </a:rPr>
                        <a:t>Basiese tandheelkunde</a:t>
                      </a:r>
                      <a:endParaRPr lang="af-ZA" sz="1200" b="1" noProof="0" dirty="0">
                        <a:latin typeface="Airial"/>
                      </a:endParaRPr>
                    </a:p>
                  </a:txBody>
                  <a:tcPr marL="91445" marR="91445" marT="45691" marB="45691"/>
                </a:tc>
                <a:tc>
                  <a:txBody>
                    <a:bodyPr/>
                    <a:lstStyle/>
                    <a:p>
                      <a:r>
                        <a:rPr lang="af-ZA" sz="1200" noProof="0" dirty="0" smtClean="0">
                          <a:latin typeface="Airial"/>
                        </a:rPr>
                        <a:t>Onderworpe aan oorhoofse dag-tot0dag limiete</a:t>
                      </a:r>
                      <a:endParaRPr lang="af-ZA" sz="1200" noProof="0" dirty="0">
                        <a:latin typeface="Airial"/>
                      </a:endParaRPr>
                    </a:p>
                  </a:txBody>
                  <a:tcPr marL="91445" marR="91445" marT="45691" marB="45691"/>
                </a:tc>
              </a:tr>
              <a:tr h="206908">
                <a:tc>
                  <a:txBody>
                    <a:bodyPr/>
                    <a:lstStyle/>
                    <a:p>
                      <a:r>
                        <a:rPr lang="af-ZA" sz="1200" b="1" noProof="0" dirty="0" smtClean="0">
                          <a:latin typeface="Airial"/>
                        </a:rPr>
                        <a:t>Gespesialiseerde tandheelkunde</a:t>
                      </a:r>
                      <a:endParaRPr lang="af-ZA" sz="1200" b="1" noProof="0" dirty="0">
                        <a:latin typeface="Airial"/>
                      </a:endParaRPr>
                    </a:p>
                  </a:txBody>
                  <a:tcPr marL="91445" marR="91445" marT="45691" marB="456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f-ZA" sz="1200" u="none" strike="noStrike" cap="none" normalizeH="0" baseline="0" noProof="0" dirty="0" smtClean="0">
                          <a:ln>
                            <a:noFill/>
                          </a:ln>
                          <a:effectLst/>
                          <a:latin typeface="Airial"/>
                        </a:rPr>
                        <a:t>L      R4 300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f-ZA" sz="1200" u="none" strike="noStrike" cap="none" normalizeH="0" baseline="0" noProof="0" dirty="0" smtClean="0">
                          <a:ln>
                            <a:noFill/>
                          </a:ln>
                          <a:effectLst/>
                          <a:latin typeface="Airial"/>
                        </a:rPr>
                        <a:t>L1+  R5 400</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r h="356733">
                <a:tc>
                  <a:txBody>
                    <a:bodyPr/>
                    <a:lstStyle/>
                    <a:p>
                      <a:pPr algn="l"/>
                      <a:r>
                        <a:rPr lang="af-ZA" sz="1200" b="1" u="none" strike="noStrike" baseline="0" noProof="0" dirty="0" smtClean="0">
                          <a:latin typeface="Airial"/>
                        </a:rPr>
                        <a:t>Radiologie en Patologie</a:t>
                      </a:r>
                    </a:p>
                  </a:txBody>
                  <a:tcPr marL="91445" marR="91445" marT="45691" marB="45691"/>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f-ZA" sz="1200" b="0" i="0" u="none" strike="noStrike" cap="none" normalizeH="0" baseline="0" noProof="0" dirty="0" smtClean="0">
                          <a:ln>
                            <a:noFill/>
                          </a:ln>
                          <a:solidFill>
                            <a:schemeClr val="dk1"/>
                          </a:solidFill>
                          <a:effectLst/>
                          <a:latin typeface="Airial"/>
                          <a:ea typeface="+mn-ea"/>
                          <a:cs typeface="+mn-cs"/>
                        </a:rPr>
                        <a:t>Onderworpe aan oorhoofse dag-tot-dag limiete</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r h="463051">
                <a:tc>
                  <a:txBody>
                    <a:bodyPr/>
                    <a:lstStyle/>
                    <a:p>
                      <a:pPr algn="l"/>
                      <a:r>
                        <a:rPr lang="af-ZA" sz="1200" b="1" u="none" strike="noStrike" baseline="0" noProof="0" dirty="0" smtClean="0">
                          <a:latin typeface="Airial"/>
                        </a:rPr>
                        <a:t>Akute medisyne</a:t>
                      </a:r>
                    </a:p>
                  </a:txBody>
                  <a:tcPr marL="91445" marR="91445" marT="45691" marB="45691"/>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f-ZA" sz="1200" u="none" strike="noStrike" cap="none" normalizeH="0" baseline="0" noProof="0" dirty="0" smtClean="0">
                          <a:ln>
                            <a:noFill/>
                          </a:ln>
                          <a:effectLst/>
                          <a:latin typeface="Airial"/>
                        </a:rPr>
                        <a:t>L      R3 100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af-ZA" sz="1200" u="none" strike="noStrike" cap="none" normalizeH="0" baseline="0" noProof="0" dirty="0" smtClean="0">
                          <a:ln>
                            <a:noFill/>
                          </a:ln>
                          <a:effectLst/>
                          <a:latin typeface="Airial"/>
                        </a:rPr>
                        <a:t>L1+  R6 200</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r h="496672">
                <a:tc>
                  <a:txBody>
                    <a:bodyPr/>
                    <a:lstStyle/>
                    <a:p>
                      <a:pPr algn="l"/>
                      <a:r>
                        <a:rPr lang="af-ZA" sz="1200" b="1" u="none" strike="noStrike" baseline="0" noProof="0" dirty="0" smtClean="0">
                          <a:latin typeface="Airial"/>
                        </a:rPr>
                        <a:t>Aanvullende dienste</a:t>
                      </a:r>
                    </a:p>
                  </a:txBody>
                  <a:tcPr marL="91445" marR="91445" marT="45691" marB="45691"/>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af-ZA" sz="1200" u="none" strike="noStrike" cap="none" normalizeH="0" baseline="0" noProof="0" dirty="0" smtClean="0">
                          <a:ln>
                            <a:noFill/>
                          </a:ln>
                          <a:effectLst/>
                          <a:latin typeface="Airial"/>
                        </a:rPr>
                        <a:t>L      R2 700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af-ZA" sz="1200" u="none" strike="noStrike" cap="none" normalizeH="0" baseline="0" noProof="0" dirty="0" smtClean="0">
                          <a:ln>
                            <a:noFill/>
                          </a:ln>
                          <a:effectLst/>
                          <a:latin typeface="Airial"/>
                        </a:rPr>
                        <a:t>L1+  R5 400</a:t>
                      </a:r>
                      <a:endParaRPr kumimoji="0" lang="af-ZA" sz="1200" b="0" i="0" u="none" strike="noStrike" cap="none" normalizeH="0" baseline="0" noProof="0" dirty="0" smtClean="0">
                        <a:ln>
                          <a:noFill/>
                        </a:ln>
                        <a:solidFill>
                          <a:schemeClr val="tx1"/>
                        </a:solidFill>
                        <a:effectLst/>
                        <a:latin typeface="Airial"/>
                        <a:ea typeface="ＭＳ Ｐゴシック" charset="0"/>
                        <a:cs typeface="Arial" charset="0"/>
                      </a:endParaRPr>
                    </a:p>
                  </a:txBody>
                  <a:tcPr marL="91445" marR="91445" marT="45691" marB="45691"/>
                </a:tc>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77200" y="102970"/>
            <a:ext cx="949959"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73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75119" y="-1"/>
            <a:ext cx="1826616" cy="523220"/>
          </a:xfrm>
          <a:prstGeom prst="rect">
            <a:avLst/>
          </a:prstGeom>
          <a:noFill/>
        </p:spPr>
        <p:txBody>
          <a:bodyPr wrap="square" rtlCol="0">
            <a:spAutoFit/>
          </a:bodyPr>
          <a:lstStyle/>
          <a:p>
            <a:r>
              <a:rPr lang="af-ZA" sz="2800" b="1" dirty="0" smtClean="0">
                <a:solidFill>
                  <a:srgbClr val="004264"/>
                </a:solidFill>
                <a:latin typeface="Arial"/>
                <a:cs typeface="Arial"/>
              </a:rPr>
              <a:t>Voordele</a:t>
            </a:r>
            <a:endParaRPr lang="af-ZA" sz="2800" b="1" dirty="0">
              <a:solidFill>
                <a:srgbClr val="004264"/>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9271028"/>
              </p:ext>
            </p:extLst>
          </p:nvPr>
        </p:nvGraphicFramePr>
        <p:xfrm>
          <a:off x="556260" y="904672"/>
          <a:ext cx="7047765" cy="2190499"/>
        </p:xfrm>
        <a:graphic>
          <a:graphicData uri="http://schemas.openxmlformats.org/drawingml/2006/table">
            <a:tbl>
              <a:tblPr firstRow="1" bandRow="1">
                <a:tableStyleId>{00A15C55-8517-42AA-B614-E9B94910E393}</a:tableStyleId>
              </a:tblPr>
              <a:tblGrid>
                <a:gridCol w="4348620"/>
                <a:gridCol w="2699145"/>
              </a:tblGrid>
              <a:tr h="229897">
                <a:tc gridSpan="2">
                  <a:txBody>
                    <a:bodyPr/>
                    <a:lstStyle/>
                    <a:p>
                      <a:pPr algn="ctr"/>
                      <a:r>
                        <a:rPr lang="af-ZA" sz="1200" noProof="0" dirty="0" smtClean="0">
                          <a:latin typeface="Airial"/>
                        </a:rPr>
                        <a:t>Voorkomendesorg</a:t>
                      </a:r>
                      <a:endParaRPr lang="af-ZA" sz="1200" noProof="0" dirty="0">
                        <a:solidFill>
                          <a:schemeClr val="bg1"/>
                        </a:solidFill>
                        <a:latin typeface="Airial"/>
                      </a:endParaRPr>
                    </a:p>
                  </a:txBody>
                  <a:tcPr marL="91445" marR="91445" marT="45691" marB="45691"/>
                </a:tc>
                <a:tc hMerge="1">
                  <a:txBody>
                    <a:bodyPr/>
                    <a:lstStyle/>
                    <a:p>
                      <a:pPr algn="ctr"/>
                      <a:endParaRPr lang="en-ZA" sz="1400" dirty="0">
                        <a:solidFill>
                          <a:schemeClr val="bg1"/>
                        </a:solidFill>
                      </a:endParaRPr>
                    </a:p>
                  </a:txBody>
                  <a:tcPr>
                    <a:solidFill>
                      <a:srgbClr val="152C43"/>
                    </a:solidFill>
                  </a:tcPr>
                </a:tc>
              </a:tr>
              <a:tr h="289527">
                <a:tc>
                  <a:txBody>
                    <a:bodyPr/>
                    <a:lstStyle/>
                    <a:p>
                      <a:r>
                        <a:rPr lang="af-ZA" sz="1200" b="1" noProof="0" dirty="0" smtClean="0">
                          <a:latin typeface="Airial"/>
                        </a:rPr>
                        <a:t>Griepinentings</a:t>
                      </a:r>
                      <a:endParaRPr lang="af-ZA" sz="1200" b="1" noProof="0" dirty="0">
                        <a:latin typeface="Airial"/>
                      </a:endParaRPr>
                    </a:p>
                  </a:txBody>
                  <a:tcPr marL="91445" marR="91445" marT="45691" marB="45691"/>
                </a:tc>
                <a:tc>
                  <a:txBody>
                    <a:bodyPr/>
                    <a:lstStyle/>
                    <a:p>
                      <a:pPr algn="l"/>
                      <a:r>
                        <a:rPr lang="af-ZA" sz="1200" noProof="0" dirty="0" smtClean="0">
                          <a:latin typeface="Airial"/>
                        </a:rPr>
                        <a:t>1 per bevoordeelde</a:t>
                      </a:r>
                      <a:endParaRPr lang="af-ZA" sz="1200" noProof="0" dirty="0">
                        <a:latin typeface="Airial"/>
                      </a:endParaRPr>
                    </a:p>
                  </a:txBody>
                  <a:tcPr marL="91445" marR="91445" marT="45691" marB="45691"/>
                </a:tc>
              </a:tr>
              <a:tr h="206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kern="1200" cap="none" normalizeH="0" baseline="0" noProof="0" dirty="0" smtClean="0">
                          <a:ln>
                            <a:noFill/>
                          </a:ln>
                          <a:solidFill>
                            <a:schemeClr val="tx1"/>
                          </a:solidFill>
                          <a:effectLst/>
                          <a:latin typeface="Airial"/>
                          <a:ea typeface="+mn-ea"/>
                          <a:cs typeface="+mn-cs"/>
                        </a:rPr>
                        <a:t>Longontstekingsprogram</a:t>
                      </a:r>
                      <a:endParaRPr kumimoji="0" lang="af-ZA" sz="1200" b="1" u="none" strike="noStrike" kern="1200" cap="none" normalizeH="0" baseline="0" noProof="0" dirty="0">
                        <a:ln>
                          <a:noFill/>
                        </a:ln>
                        <a:solidFill>
                          <a:schemeClr val="tx1"/>
                        </a:solidFill>
                        <a:effectLst/>
                        <a:latin typeface="Airial"/>
                        <a:ea typeface="+mn-ea"/>
                        <a:cs typeface="+mn-cs"/>
                      </a:endParaRPr>
                    </a:p>
                  </a:txBody>
                  <a:tcPr marL="91445" marR="91445" marT="45691" marB="4569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u="none" strike="noStrike" kern="1200" cap="none" normalizeH="0" baseline="0" noProof="0" dirty="0" smtClean="0">
                          <a:ln>
                            <a:noFill/>
                          </a:ln>
                          <a:solidFill>
                            <a:schemeClr val="tx1"/>
                          </a:solidFill>
                          <a:effectLst/>
                          <a:latin typeface="Airial"/>
                          <a:ea typeface="+mn-ea"/>
                          <a:cs typeface="+mn-cs"/>
                        </a:rPr>
                        <a:t>Protokol geld</a:t>
                      </a:r>
                      <a:endParaRPr kumimoji="0" lang="af-ZA" sz="1200" u="none" strike="noStrike" kern="1200" cap="none" normalizeH="0" baseline="0" noProof="0" dirty="0">
                        <a:ln>
                          <a:noFill/>
                        </a:ln>
                        <a:solidFill>
                          <a:schemeClr val="tx1"/>
                        </a:solidFill>
                        <a:effectLst/>
                        <a:latin typeface="Airial"/>
                        <a:ea typeface="+mn-ea"/>
                        <a:cs typeface="+mn-cs"/>
                      </a:endParaRPr>
                    </a:p>
                  </a:txBody>
                  <a:tcPr marL="91445" marR="91445" marT="45691" marB="45691"/>
                </a:tc>
              </a:tr>
              <a:tr h="206908">
                <a:tc>
                  <a:txBody>
                    <a:bodyPr/>
                    <a:lstStyle/>
                    <a:p>
                      <a:pPr algn="l">
                        <a:lnSpc>
                          <a:spcPct val="100000"/>
                        </a:lnSpc>
                        <a:spcAft>
                          <a:spcPts val="0"/>
                        </a:spcAft>
                      </a:pPr>
                      <a:r>
                        <a:rPr lang="af-ZA" sz="1200" b="1" noProof="0" dirty="0" smtClean="0">
                          <a:latin typeface="Arial" pitchFamily="34" charset="0"/>
                          <a:cs typeface="Arial" pitchFamily="34" charset="0"/>
                        </a:rPr>
                        <a:t>Pediatriese immuniserings</a:t>
                      </a:r>
                      <a:endParaRPr lang="af-ZA" sz="1200" b="1" noProof="0" dirty="0">
                        <a:solidFill>
                          <a:schemeClr val="tx1">
                            <a:lumMod val="95000"/>
                            <a:lumOff val="5000"/>
                          </a:schemeClr>
                        </a:solidFill>
                        <a:latin typeface="Arial" pitchFamily="34" charset="0"/>
                        <a:cs typeface="Arial" pitchFamily="34" charset="0"/>
                      </a:endParaRPr>
                    </a:p>
                  </a:txBody>
                  <a:tcPr marL="91445" marR="91445" marT="45691" marB="45691"/>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u="none" strike="noStrike" kern="1200" cap="none" normalizeH="0" baseline="0" noProof="0" dirty="0" smtClean="0">
                          <a:ln>
                            <a:noFill/>
                          </a:ln>
                          <a:solidFill>
                            <a:schemeClr val="tx1"/>
                          </a:solidFill>
                          <a:effectLst/>
                          <a:latin typeface="Airial"/>
                          <a:ea typeface="+mn-ea"/>
                          <a:cs typeface="+mn-cs"/>
                        </a:rPr>
                        <a:t>Protokol geld</a:t>
                      </a:r>
                      <a:endParaRPr kumimoji="0" lang="af-ZA" sz="1200" u="none" strike="noStrike" kern="1200" cap="none" normalizeH="0" baseline="0" noProof="0" dirty="0">
                        <a:ln>
                          <a:noFill/>
                        </a:ln>
                        <a:solidFill>
                          <a:schemeClr val="tx1"/>
                        </a:solidFill>
                        <a:effectLst/>
                        <a:latin typeface="Airial"/>
                        <a:ea typeface="+mn-ea"/>
                        <a:cs typeface="+mn-cs"/>
                      </a:endParaRPr>
                    </a:p>
                  </a:txBody>
                  <a:tcPr marL="91445" marR="91445" marT="45691" marB="45691"/>
                </a:tc>
              </a:tr>
              <a:tr h="752829">
                <a:tc>
                  <a:txBody>
                    <a:bodyPr/>
                    <a:lstStyle/>
                    <a:p>
                      <a:pPr algn="l"/>
                      <a:r>
                        <a:rPr lang="af-ZA" sz="1200" b="1" i="0" u="none" strike="noStrike" baseline="0" noProof="0" dirty="0" smtClean="0">
                          <a:latin typeface="Arial" pitchFamily="34" charset="0"/>
                          <a:cs typeface="Arial" pitchFamily="34" charset="0"/>
                        </a:rPr>
                        <a:t>Biometriese siftingstoetse: Glukose, cholesterol, bloeddrukmeting en liggaamsmassa-indeksberekening</a:t>
                      </a:r>
                      <a:endParaRPr lang="af-ZA" sz="1200" b="1" noProof="0" dirty="0">
                        <a:latin typeface="Arial" pitchFamily="34" charset="0"/>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af-ZA" sz="1200" noProof="0" dirty="0" smtClean="0">
                          <a:latin typeface=""/>
                        </a:rPr>
                        <a:t>Verkrygbaar by uitgesoekte Clicks/ </a:t>
                      </a:r>
                      <a:r>
                        <a:rPr lang="af-ZA" sz="1200" baseline="0" noProof="0" dirty="0" smtClean="0">
                          <a:latin typeface=""/>
                        </a:rPr>
                        <a:t>Dis-Chem apteke</a:t>
                      </a:r>
                      <a:endParaRPr lang="af-ZA" sz="1200" noProof="0" dirty="0" smtClean="0">
                        <a:latin typeface=""/>
                      </a:endParaRPr>
                    </a:p>
                  </a:txBody>
                  <a:tcPr marL="91445" marR="91445" marT="45691" marB="45691"/>
                </a:tc>
              </a:tr>
              <a:tr h="325357">
                <a:tc>
                  <a:txBody>
                    <a:bodyPr/>
                    <a:lstStyle/>
                    <a:p>
                      <a:pPr algn="l"/>
                      <a:r>
                        <a:rPr lang="af-ZA" sz="1200" b="1" noProof="0" dirty="0" smtClean="0">
                          <a:latin typeface="Airial"/>
                          <a:cs typeface="Arial" pitchFamily="34" charset="0"/>
                        </a:rPr>
                        <a:t>Rugrehabilitasieprogram (DBC)</a:t>
                      </a:r>
                      <a:endParaRPr lang="af-ZA" sz="1200" b="1" noProof="0" dirty="0">
                        <a:latin typeface="Airial"/>
                        <a:cs typeface="Arial" pitchFamily="34" charset="0"/>
                      </a:endParaRPr>
                    </a:p>
                  </a:txBody>
                  <a:tcPr marL="91445" marR="91445" marT="45691" marB="45691"/>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af-ZA" sz="1200" noProof="0" dirty="0" smtClean="0">
                        <a:latin typeface="Airial"/>
                      </a:endParaRPr>
                    </a:p>
                  </a:txBody>
                  <a:tcPr marL="91445" marR="91445" marT="45691" marB="45691"/>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736086475"/>
              </p:ext>
            </p:extLst>
          </p:nvPr>
        </p:nvGraphicFramePr>
        <p:xfrm>
          <a:off x="556261" y="3421380"/>
          <a:ext cx="7019860" cy="1381428"/>
        </p:xfrm>
        <a:graphic>
          <a:graphicData uri="http://schemas.openxmlformats.org/drawingml/2006/table">
            <a:tbl>
              <a:tblPr firstRow="1" bandRow="1">
                <a:tableStyleId>{17292A2E-F333-43FB-9621-5CBBE7FDCDCB}</a:tableStyleId>
              </a:tblPr>
              <a:tblGrid>
                <a:gridCol w="4331220"/>
                <a:gridCol w="2688640"/>
              </a:tblGrid>
              <a:tr h="3730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u="none" strike="noStrike" cap="none" normalizeH="0" baseline="0" noProof="0" dirty="0" smtClean="0">
                          <a:ln>
                            <a:noFill/>
                          </a:ln>
                          <a:effectLst/>
                          <a:latin typeface="Airial"/>
                        </a:rPr>
                        <a:t>Bydraes</a:t>
                      </a:r>
                      <a:endParaRPr kumimoji="0" lang="af-ZA" sz="1200" b="1" i="0" u="none" strike="noStrike" cap="none" normalizeH="0" baseline="0" noProof="0" dirty="0">
                        <a:ln>
                          <a:noFill/>
                        </a:ln>
                        <a:solidFill>
                          <a:schemeClr val="bg1"/>
                        </a:solidFill>
                        <a:effectLst/>
                        <a:latin typeface="Airial"/>
                        <a:ea typeface="ＭＳ Ｐゴシック" charset="0"/>
                        <a:cs typeface="Arial" charset="0"/>
                      </a:endParaRPr>
                    </a:p>
                  </a:txBody>
                  <a:tcPr marL="91445" marR="91445" marT="45689" marB="45689"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hMerge="1">
                  <a:txBody>
                    <a:bodyPr/>
                    <a:lstStyle/>
                    <a:p>
                      <a:endParaRPr lang="en-US"/>
                    </a:p>
                  </a:txBody>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Hooflid</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smtClean="0">
                          <a:ln>
                            <a:noFill/>
                          </a:ln>
                          <a:solidFill>
                            <a:srgbClr val="000000"/>
                          </a:solidFill>
                          <a:effectLst/>
                          <a:latin typeface="Airial"/>
                          <a:ea typeface="ＭＳ Ｐゴシック" charset="0"/>
                          <a:cs typeface="Arial" charset="0"/>
                        </a:rPr>
                        <a:t>R3 149</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Volwasse afhanklike</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smtClean="0">
                          <a:ln>
                            <a:noFill/>
                          </a:ln>
                          <a:solidFill>
                            <a:srgbClr val="000000"/>
                          </a:solidFill>
                          <a:effectLst/>
                          <a:latin typeface="Airial"/>
                          <a:ea typeface="ＭＳ Ｐゴシック" charset="0"/>
                          <a:cs typeface="Arial" charset="0"/>
                        </a:rPr>
                        <a:t>R3 149</a:t>
                      </a:r>
                      <a:endParaRPr kumimoji="0" lang="af-ZA" sz="1200" b="0" i="0" u="none" strike="noStrike" cap="none" normalizeH="0" baseline="0" noProof="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20000"/>
                        <a:lumOff val="80000"/>
                      </a:schemeClr>
                    </a:solidFill>
                  </a:tcPr>
                </a:tc>
              </a:tr>
              <a:tr h="336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f-ZA" sz="1200" b="1" u="none" strike="noStrike" cap="none" normalizeH="0" baseline="0" noProof="0" dirty="0" smtClean="0">
                          <a:ln>
                            <a:noFill/>
                          </a:ln>
                          <a:effectLst/>
                          <a:latin typeface="Airial"/>
                        </a:rPr>
                        <a:t>Kinderafhanklike</a:t>
                      </a:r>
                      <a:endParaRPr kumimoji="0" lang="af-ZA" sz="1200" b="1"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f-ZA" sz="1200" b="0" i="0" u="none" strike="noStrike" cap="none" normalizeH="0" baseline="0" noProof="0" dirty="0" smtClean="0">
                          <a:ln>
                            <a:noFill/>
                          </a:ln>
                          <a:solidFill>
                            <a:srgbClr val="000000"/>
                          </a:solidFill>
                          <a:effectLst/>
                          <a:latin typeface="Airial"/>
                          <a:ea typeface="ＭＳ Ｐゴシック" charset="0"/>
                          <a:cs typeface="Arial" charset="0"/>
                        </a:rPr>
                        <a:t>R749</a:t>
                      </a:r>
                      <a:endParaRPr kumimoji="0" lang="af-ZA" sz="1200" b="0" i="0" u="none" strike="noStrike" cap="none" normalizeH="0" baseline="0" noProof="0" dirty="0">
                        <a:ln>
                          <a:noFill/>
                        </a:ln>
                        <a:solidFill>
                          <a:srgbClr val="000000"/>
                        </a:solidFill>
                        <a:effectLst/>
                        <a:latin typeface="Airial"/>
                        <a:ea typeface="ＭＳ Ｐゴシック" charset="0"/>
                        <a:cs typeface="Arial" charset="0"/>
                      </a:endParaRPr>
                    </a:p>
                  </a:txBody>
                  <a:tcPr marL="91445" marR="91445" marT="45689" marB="45689"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4">
                        <a:lumMod val="20000"/>
                        <a:lumOff val="80000"/>
                      </a:schemeClr>
                    </a:solidFill>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61960" y="102970"/>
            <a:ext cx="949959"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12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475170" y="11529"/>
            <a:ext cx="3997740" cy="523220"/>
          </a:xfrm>
          <a:prstGeom prst="rect">
            <a:avLst/>
          </a:prstGeom>
          <a:noFill/>
        </p:spPr>
        <p:txBody>
          <a:bodyPr wrap="square" rtlCol="0">
            <a:spAutoFit/>
          </a:bodyPr>
          <a:lstStyle/>
          <a:p>
            <a:r>
              <a:rPr lang="af-ZA" sz="2800" b="1" dirty="0" smtClean="0">
                <a:solidFill>
                  <a:srgbClr val="004264"/>
                </a:solidFill>
                <a:latin typeface="Arial"/>
                <a:cs typeface="Arial"/>
              </a:rPr>
              <a:t>Nie-CSL-Toestande</a:t>
            </a:r>
            <a:endParaRPr lang="af-ZA" sz="2800" b="1" dirty="0">
              <a:solidFill>
                <a:srgbClr val="004264"/>
              </a:solidFill>
              <a:latin typeface="Arial"/>
              <a:cs typeface="Arial"/>
            </a:endParaRPr>
          </a:p>
        </p:txBody>
      </p:sp>
      <p:sp>
        <p:nvSpPr>
          <p:cNvPr id="2" name="TextBox 1"/>
          <p:cNvSpPr txBox="1"/>
          <p:nvPr/>
        </p:nvSpPr>
        <p:spPr>
          <a:xfrm>
            <a:off x="606189" y="618050"/>
            <a:ext cx="3866721" cy="1877437"/>
          </a:xfrm>
          <a:prstGeom prst="rect">
            <a:avLst/>
          </a:prstGeom>
          <a:noFill/>
        </p:spPr>
        <p:txBody>
          <a:bodyPr wrap="square" rtlCol="0">
            <a:spAutoFit/>
          </a:bodyPr>
          <a:lstStyle/>
          <a:p>
            <a:pPr algn="just"/>
            <a:endParaRPr lang="en-US" sz="8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20% bybetaling: Nie-formulariummedisyne</a:t>
            </a:r>
          </a:p>
          <a:p>
            <a:pPr algn="just"/>
            <a:endParaRPr lang="af-ZA" sz="500" dirty="0" smtClean="0">
              <a:latin typeface="Arial" pitchFamily="34" charset="0"/>
              <a:cs typeface="Arial" pitchFamily="34" charset="0"/>
            </a:endParaRP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45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en-US" sz="1400" b="1" dirty="0" smtClean="0">
                <a:latin typeface="Arial" pitchFamily="34" charset="0"/>
                <a:cs typeface="Arial" pitchFamily="34" charset="0"/>
              </a:rPr>
              <a:t>L  R8 250      L1+   R16 500</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xmlns="" val="3027579375"/>
              </p:ext>
            </p:extLst>
          </p:nvPr>
        </p:nvGraphicFramePr>
        <p:xfrm>
          <a:off x="720666" y="2594610"/>
          <a:ext cx="3492617" cy="3581544"/>
        </p:xfrm>
        <a:graphic>
          <a:graphicData uri="http://schemas.openxmlformats.org/drawingml/2006/table">
            <a:tbl>
              <a:tblPr firstRow="1" bandRow="1">
                <a:tableStyleId>{5C22544A-7EE6-4342-B048-85BDC9FD1C3A}</a:tableStyleId>
              </a:tblPr>
              <a:tblGrid>
                <a:gridCol w="447413"/>
                <a:gridCol w="3045204"/>
              </a:tblGrid>
              <a:tr h="346746">
                <a:tc>
                  <a:txBody>
                    <a:bodyPr/>
                    <a:lstStyle/>
                    <a:p>
                      <a:endParaRPr lang="af-ZA" sz="1200"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6238">
                <a:tc>
                  <a:txBody>
                    <a:bodyPr/>
                    <a:lstStyle/>
                    <a:p>
                      <a:r>
                        <a:rPr lang="af-ZA" sz="1200" noProof="0" smtClean="0">
                          <a:solidFill>
                            <a:schemeClr val="bg1"/>
                          </a:solidFill>
                          <a:latin typeface="Arial" pitchFamily="34" charset="0"/>
                          <a:cs typeface="Arial" pitchFamily="34" charset="0"/>
                        </a:rPr>
                        <a:t>28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ADD / ADHD</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29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Aknee - ernstig</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Ekseem</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Allergiese</a:t>
                      </a:r>
                      <a:r>
                        <a:rPr lang="af-ZA" sz="1200" baseline="0" noProof="0" dirty="0" smtClean="0">
                          <a:solidFill>
                            <a:schemeClr val="bg1"/>
                          </a:solidFill>
                          <a:latin typeface="Arial" pitchFamily="34" charset="0"/>
                          <a:cs typeface="Arial" pitchFamily="34" charset="0"/>
                        </a:rPr>
                        <a:t> rhinitis</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Migraine-profilakse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Jig-profilakse</a:t>
                      </a:r>
                      <a:endParaRPr lang="af-ZA" sz="1200" noProof="0" dirty="0">
                        <a:solidFill>
                          <a:schemeClr val="bg1"/>
                        </a:solidFill>
                        <a:latin typeface="Arial" pitchFamily="34" charset="0"/>
                        <a:cs typeface="Arial" pitchFamily="34" charset="0"/>
                      </a:endParaRPr>
                    </a:p>
                  </a:txBody>
                  <a:tcPr>
                    <a:solidFill>
                      <a:srgbClr val="0093D3"/>
                    </a:solidFill>
                  </a:tcPr>
                </a:tc>
              </a:tr>
              <a:tr h="267923">
                <a:tc>
                  <a:txBody>
                    <a:bodyPr/>
                    <a:lstStyle/>
                    <a:p>
                      <a:r>
                        <a:rPr lang="af-ZA" sz="1200" noProof="0" smtClean="0">
                          <a:solidFill>
                            <a:schemeClr val="bg1"/>
                          </a:solidFill>
                          <a:latin typeface="Arial" pitchFamily="34" charset="0"/>
                          <a:cs typeface="Arial" pitchFamily="34" charset="0"/>
                        </a:rPr>
                        <a:t>34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Endometriose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Ernstige</a:t>
                      </a:r>
                      <a:r>
                        <a:rPr lang="af-ZA" sz="1200" baseline="0" noProof="0" dirty="0" smtClean="0">
                          <a:solidFill>
                            <a:schemeClr val="bg1"/>
                          </a:solidFill>
                          <a:latin typeface="Arial" pitchFamily="34" charset="0"/>
                          <a:cs typeface="Arial" pitchFamily="34" charset="0"/>
                        </a:rPr>
                        <a:t> depressie</a:t>
                      </a:r>
                      <a:endParaRPr lang="af-ZA" sz="1200" noProof="0" dirty="0">
                        <a:solidFill>
                          <a:schemeClr val="bg1"/>
                        </a:solidFill>
                        <a:latin typeface="Arial" pitchFamily="34" charset="0"/>
                        <a:cs typeface="Arial" pitchFamily="34" charset="0"/>
                      </a:endParaRPr>
                    </a:p>
                  </a:txBody>
                  <a:tcPr>
                    <a:solidFill>
                      <a:srgbClr val="0093D3"/>
                    </a:solidFill>
                  </a:tcPr>
                </a:tc>
              </a:tr>
              <a:tr h="266238">
                <a:tc>
                  <a:txBody>
                    <a:bodyPr/>
                    <a:lstStyle/>
                    <a:p>
                      <a:r>
                        <a:rPr lang="af-ZA" sz="1200" noProof="0" smtClean="0">
                          <a:solidFill>
                            <a:schemeClr val="bg1"/>
                          </a:solidFill>
                          <a:latin typeface="Arial" pitchFamily="34" charset="0"/>
                          <a:cs typeface="Arial" pitchFamily="34" charset="0"/>
                        </a:rPr>
                        <a:t>36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Chroniese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Polisistiese</a:t>
                      </a:r>
                      <a:r>
                        <a:rPr lang="af-ZA" sz="1200" baseline="0" noProof="0" dirty="0" smtClean="0">
                          <a:solidFill>
                            <a:schemeClr val="bg1"/>
                          </a:solidFill>
                          <a:latin typeface="Arial" pitchFamily="34" charset="0"/>
                          <a:cs typeface="Arial" pitchFamily="34" charset="0"/>
                        </a:rPr>
                        <a:t> ovariale sindroom</a:t>
                      </a:r>
                      <a:endParaRPr lang="af-ZA" sz="1200" noProof="0" dirty="0">
                        <a:solidFill>
                          <a:schemeClr val="bg1"/>
                        </a:solidFill>
                        <a:latin typeface="Arial" pitchFamily="34" charset="0"/>
                        <a:cs typeface="Arial" pitchFamily="34" charset="0"/>
                      </a:endParaRPr>
                    </a:p>
                  </a:txBody>
                  <a:tcPr>
                    <a:solidFill>
                      <a:srgbClr val="0093D3"/>
                    </a:solidFill>
                  </a:tcPr>
                </a:tc>
              </a:tr>
              <a:tr h="346746">
                <a:tc>
                  <a:txBody>
                    <a:bodyPr/>
                    <a:lstStyle/>
                    <a:p>
                      <a:r>
                        <a:rPr lang="af-ZA" sz="1200" noProof="0" smtClean="0">
                          <a:solidFill>
                            <a:schemeClr val="bg1"/>
                          </a:solidFill>
                          <a:latin typeface="Arial" pitchFamily="34" charset="0"/>
                          <a:cs typeface="Arial" pitchFamily="34" charset="0"/>
                        </a:rPr>
                        <a:t>38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Graves se siekte</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326665420"/>
              </p:ext>
            </p:extLst>
          </p:nvPr>
        </p:nvGraphicFramePr>
        <p:xfrm>
          <a:off x="4586252" y="546297"/>
          <a:ext cx="3492617" cy="5589034"/>
        </p:xfrm>
        <a:graphic>
          <a:graphicData uri="http://schemas.openxmlformats.org/drawingml/2006/table">
            <a:tbl>
              <a:tblPr firstRow="1" bandRow="1">
                <a:tableStyleId>{5C22544A-7EE6-4342-B048-85BDC9FD1C3A}</a:tableStyleId>
              </a:tblPr>
              <a:tblGrid>
                <a:gridCol w="447413"/>
                <a:gridCol w="3045204"/>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dirty="0" smtClean="0">
                          <a:solidFill>
                            <a:schemeClr val="bg1"/>
                          </a:solidFill>
                          <a:latin typeface="Arial" pitchFamily="34" charset="0"/>
                          <a:cs typeface="Arial" pitchFamily="34" charset="0"/>
                        </a:rPr>
                        <a:t>Nie-CSL-toestande</a:t>
                      </a:r>
                      <a:endParaRPr lang="af-ZA" sz="1400" noProof="0" dirty="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dirty="0" smtClean="0">
                          <a:solidFill>
                            <a:schemeClr val="bg1"/>
                          </a:solidFill>
                          <a:latin typeface="Arial" pitchFamily="34" charset="0"/>
                          <a:cs typeface="Arial" pitchFamily="34" charset="0"/>
                        </a:rPr>
                        <a:t>39</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Obsessief-kompulsiewe versteuring</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40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Beroerte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dirty="0" smtClean="0">
                          <a:solidFill>
                            <a:schemeClr val="bg1"/>
                          </a:solidFill>
                          <a:latin typeface="Arial" pitchFamily="34" charset="0"/>
                          <a:cs typeface="Arial" pitchFamily="34" charset="0"/>
                        </a:rPr>
                        <a:t>41</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Paraplegie /</a:t>
                      </a:r>
                      <a:r>
                        <a:rPr lang="af-ZA" sz="1200" baseline="0" noProof="0" dirty="0" smtClean="0">
                          <a:solidFill>
                            <a:schemeClr val="bg1"/>
                          </a:solidFill>
                          <a:latin typeface="Arial" pitchFamily="34" charset="0"/>
                          <a:cs typeface="Arial" pitchFamily="34" charset="0"/>
                        </a:rPr>
                        <a:t> Kwadruplegie</a:t>
                      </a:r>
                      <a:endParaRPr lang="af-ZA" sz="1200" noProof="0" dirty="0">
                        <a:solidFill>
                          <a:schemeClr val="bg1"/>
                        </a:solidFill>
                        <a:latin typeface="Arial" pitchFamily="34" charset="0"/>
                        <a:cs typeface="Arial" pitchFamily="34" charset="0"/>
                      </a:endParaRP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42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Pulmonale embolisme</a:t>
                      </a:r>
                      <a:endParaRPr lang="af-ZA" sz="1200" noProof="0" dirty="0">
                        <a:solidFill>
                          <a:schemeClr val="bg1"/>
                        </a:solidFill>
                        <a:latin typeface="Arial" pitchFamily="34" charset="0"/>
                        <a:cs typeface="Arial" pitchFamily="34" charset="0"/>
                      </a:endParaRPr>
                    </a:p>
                  </a:txBody>
                  <a:tcPr>
                    <a:solidFill>
                      <a:srgbClr val="0093D3"/>
                    </a:solidFill>
                  </a:tcPr>
                </a:tc>
              </a:tr>
              <a:tr h="245316">
                <a:tc>
                  <a:txBody>
                    <a:bodyPr/>
                    <a:lstStyle/>
                    <a:p>
                      <a:r>
                        <a:rPr lang="af-ZA" sz="1200" noProof="0" smtClean="0">
                          <a:solidFill>
                            <a:schemeClr val="bg1"/>
                          </a:solidFill>
                          <a:latin typeface="Arial" pitchFamily="34" charset="0"/>
                          <a:cs typeface="Arial" pitchFamily="34" charset="0"/>
                        </a:rPr>
                        <a:t>43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Goedaardige</a:t>
                      </a:r>
                      <a:r>
                        <a:rPr lang="af-ZA" sz="1200" baseline="0" noProof="0" dirty="0" smtClean="0">
                          <a:solidFill>
                            <a:schemeClr val="bg1"/>
                          </a:solidFill>
                          <a:latin typeface="Arial" pitchFamily="34" charset="0"/>
                          <a:cs typeface="Arial" pitchFamily="34" charset="0"/>
                        </a:rPr>
                        <a:t> prostaathipertrofie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Osteoporose</a:t>
                      </a:r>
                      <a:endParaRPr lang="af-ZA" sz="1200" noProof="0" dirty="0">
                        <a:solidFill>
                          <a:schemeClr val="bg1"/>
                        </a:solidFill>
                        <a:latin typeface="Arial" pitchFamily="34" charset="0"/>
                        <a:cs typeface="Arial" pitchFamily="34" charset="0"/>
                      </a:endParaRPr>
                    </a:p>
                  </a:txBody>
                  <a:tcPr>
                    <a:solidFill>
                      <a:srgbClr val="0093D3"/>
                    </a:solidFill>
                  </a:tcPr>
                </a:tc>
              </a:tr>
              <a:tr h="254076">
                <a:tc>
                  <a:txBody>
                    <a:bodyPr/>
                    <a:lstStyle/>
                    <a:p>
                      <a:r>
                        <a:rPr lang="af-ZA" sz="1200" noProof="0" smtClean="0">
                          <a:solidFill>
                            <a:schemeClr val="bg1"/>
                          </a:solidFill>
                          <a:latin typeface="Arial" pitchFamily="34" charset="0"/>
                          <a:cs typeface="Arial" pitchFamily="34" charset="0"/>
                        </a:rPr>
                        <a:t>45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Psoriase</a:t>
                      </a:r>
                      <a:endParaRPr lang="af-ZA" sz="1200" noProof="0" dirty="0">
                        <a:solidFill>
                          <a:schemeClr val="bg1"/>
                        </a:solidFill>
                        <a:latin typeface="Arial" pitchFamily="34" charset="0"/>
                        <a:cs typeface="Arial" pitchFamily="34" charset="0"/>
                      </a:endParaRPr>
                    </a:p>
                  </a:txBody>
                  <a:tcPr>
                    <a:solidFill>
                      <a:srgbClr val="0093D3"/>
                    </a:solidFill>
                  </a:tcPr>
                </a:tc>
              </a:tr>
              <a:tr h="246456">
                <a:tc>
                  <a:txBody>
                    <a:bodyPr/>
                    <a:lstStyle/>
                    <a:p>
                      <a:r>
                        <a:rPr lang="af-ZA" sz="1200" noProof="0" smtClean="0">
                          <a:solidFill>
                            <a:schemeClr val="bg1"/>
                          </a:solidFill>
                          <a:latin typeface="Arial" pitchFamily="34" charset="0"/>
                          <a:cs typeface="Arial" pitchFamily="34" charset="0"/>
                        </a:rPr>
                        <a:t>46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Urinêre</a:t>
                      </a:r>
                      <a:r>
                        <a:rPr lang="af-ZA" sz="1200" baseline="0" noProof="0" dirty="0" smtClean="0">
                          <a:solidFill>
                            <a:schemeClr val="bg1"/>
                          </a:solidFill>
                          <a:latin typeface="Arial" pitchFamily="34" charset="0"/>
                          <a:cs typeface="Arial" pitchFamily="34" charset="0"/>
                        </a:rPr>
                        <a:t> inkontinensie</a:t>
                      </a:r>
                      <a:endParaRPr lang="af-ZA" sz="1200" noProof="0" dirty="0">
                        <a:solidFill>
                          <a:schemeClr val="bg1"/>
                        </a:solidFill>
                        <a:latin typeface="Arial" pitchFamily="34" charset="0"/>
                        <a:cs typeface="Arial" pitchFamily="34" charset="0"/>
                      </a:endParaRPr>
                    </a:p>
                  </a:txBody>
                  <a:tcPr>
                    <a:solidFill>
                      <a:srgbClr val="0093D3"/>
                    </a:solidFill>
                  </a:tcPr>
                </a:tc>
              </a:tr>
              <a:tr h="257886">
                <a:tc>
                  <a:txBody>
                    <a:bodyPr/>
                    <a:lstStyle/>
                    <a:p>
                      <a:r>
                        <a:rPr lang="af-ZA" sz="1200" noProof="0" smtClean="0">
                          <a:solidFill>
                            <a:schemeClr val="bg1"/>
                          </a:solidFill>
                          <a:latin typeface="Arial" pitchFamily="34" charset="0"/>
                          <a:cs typeface="Arial" pitchFamily="34" charset="0"/>
                        </a:rPr>
                        <a:t>47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Paget</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59791">
                <a:tc>
                  <a:txBody>
                    <a:bodyPr/>
                    <a:lstStyle/>
                    <a:p>
                      <a:r>
                        <a:rPr lang="af-ZA" sz="1200" noProof="0" smtClean="0">
                          <a:solidFill>
                            <a:schemeClr val="bg1"/>
                          </a:solidFill>
                          <a:latin typeface="Arial" pitchFamily="34" charset="0"/>
                          <a:cs typeface="Arial" pitchFamily="34" charset="0"/>
                        </a:rPr>
                        <a:t>48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Gastro-esofageale siekte</a:t>
                      </a:r>
                      <a:endParaRPr lang="af-ZA" sz="1200" noProof="0" dirty="0">
                        <a:solidFill>
                          <a:schemeClr val="bg1"/>
                        </a:solidFill>
                        <a:latin typeface="Arial" pitchFamily="34" charset="0"/>
                        <a:cs typeface="Arial" pitchFamily="34" charset="0"/>
                      </a:endParaRPr>
                    </a:p>
                  </a:txBody>
                  <a:tcPr>
                    <a:solidFill>
                      <a:srgbClr val="0093D3"/>
                    </a:solidFill>
                  </a:tcPr>
                </a:tc>
              </a:tr>
              <a:tr h="233121">
                <a:tc>
                  <a:txBody>
                    <a:bodyPr/>
                    <a:lstStyle/>
                    <a:p>
                      <a:r>
                        <a:rPr lang="af-ZA" sz="1200" noProof="0" smtClean="0">
                          <a:solidFill>
                            <a:schemeClr val="bg1"/>
                          </a:solidFill>
                          <a:latin typeface="Arial" pitchFamily="34" charset="0"/>
                          <a:cs typeface="Arial" pitchFamily="34" charset="0"/>
                        </a:rPr>
                        <a:t>49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Ankiloserende spondilitis</a:t>
                      </a:r>
                      <a:endParaRPr lang="af-ZA" sz="1200" noProof="0" dirty="0">
                        <a:solidFill>
                          <a:schemeClr val="bg1"/>
                        </a:solidFill>
                        <a:latin typeface="Arial" pitchFamily="34" charset="0"/>
                        <a:cs typeface="Arial" pitchFamily="34" charset="0"/>
                      </a:endParaRPr>
                    </a:p>
                  </a:txBody>
                  <a:tcPr>
                    <a:solidFill>
                      <a:srgbClr val="0093D3"/>
                    </a:solidFill>
                  </a:tcPr>
                </a:tc>
              </a:tr>
              <a:tr h="235026">
                <a:tc>
                  <a:txBody>
                    <a:bodyPr/>
                    <a:lstStyle/>
                    <a:p>
                      <a:r>
                        <a:rPr lang="af-ZA" sz="1200" noProof="0" smtClean="0">
                          <a:solidFill>
                            <a:schemeClr val="bg1"/>
                          </a:solidFill>
                          <a:latin typeface="Arial" pitchFamily="34" charset="0"/>
                          <a:cs typeface="Arial" pitchFamily="34" charset="0"/>
                        </a:rPr>
                        <a:t>50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Hipofiseale</a:t>
                      </a:r>
                      <a:r>
                        <a:rPr lang="af-ZA" sz="1200" baseline="0" noProof="0" dirty="0" smtClean="0">
                          <a:solidFill>
                            <a:schemeClr val="bg1"/>
                          </a:solidFill>
                          <a:latin typeface="Arial" pitchFamily="34" charset="0"/>
                          <a:cs typeface="Arial" pitchFamily="34" charset="0"/>
                        </a:rPr>
                        <a:t> adenoom</a:t>
                      </a:r>
                      <a:endParaRPr lang="af-ZA" sz="1200" noProof="0" dirty="0">
                        <a:solidFill>
                          <a:schemeClr val="bg1"/>
                        </a:solidFill>
                        <a:latin typeface="Arial" pitchFamily="34" charset="0"/>
                        <a:cs typeface="Arial" pitchFamily="34" charset="0"/>
                      </a:endParaRPr>
                    </a:p>
                  </a:txBody>
                  <a:tcPr>
                    <a:solidFill>
                      <a:srgbClr val="0093D3"/>
                    </a:solidFill>
                  </a:tcPr>
                </a:tc>
              </a:tr>
              <a:tr h="204712">
                <a:tc>
                  <a:txBody>
                    <a:bodyPr/>
                    <a:lstStyle/>
                    <a:p>
                      <a:r>
                        <a:rPr lang="af-ZA" sz="1200" noProof="0" smtClean="0">
                          <a:solidFill>
                            <a:schemeClr val="bg1"/>
                          </a:solidFill>
                          <a:latin typeface="Arial" pitchFamily="34" charset="0"/>
                          <a:cs typeface="Arial" pitchFamily="34" charset="0"/>
                        </a:rPr>
                        <a:t>51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Osteoartritis</a:t>
                      </a:r>
                      <a:endParaRPr lang="af-ZA" sz="1200" noProof="0" dirty="0">
                        <a:solidFill>
                          <a:schemeClr val="bg1"/>
                        </a:solidFill>
                        <a:latin typeface="Arial" pitchFamily="34" charset="0"/>
                        <a:cs typeface="Arial" pitchFamily="34" charset="0"/>
                      </a:endParaRPr>
                    </a:p>
                  </a:txBody>
                  <a:tcPr>
                    <a:solidFill>
                      <a:srgbClr val="0093D3"/>
                    </a:solidFill>
                  </a:tcPr>
                </a:tc>
              </a:tr>
              <a:tr h="263767">
                <a:tc>
                  <a:txBody>
                    <a:bodyPr/>
                    <a:lstStyle/>
                    <a:p>
                      <a:r>
                        <a:rPr lang="af-ZA" sz="1200" noProof="0" smtClean="0">
                          <a:solidFill>
                            <a:schemeClr val="bg1"/>
                          </a:solidFill>
                          <a:latin typeface="Arial" pitchFamily="34" charset="0"/>
                          <a:cs typeface="Arial" pitchFamily="34" charset="0"/>
                        </a:rPr>
                        <a:t>52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Alzheimer</a:t>
                      </a:r>
                      <a:r>
                        <a:rPr lang="af-ZA" sz="1200" baseline="0" noProof="0" dirty="0" smtClean="0">
                          <a:solidFill>
                            <a:schemeClr val="bg1"/>
                          </a:solidFill>
                          <a:latin typeface="Arial" pitchFamily="34" charset="0"/>
                          <a:cs typeface="Arial" pitchFamily="34" charset="0"/>
                        </a:rPr>
                        <a:t> se siekte</a:t>
                      </a:r>
                      <a:endParaRPr lang="af-ZA" sz="1200" noProof="0" dirty="0">
                        <a:solidFill>
                          <a:schemeClr val="bg1"/>
                        </a:solidFill>
                        <a:latin typeface="Arial" pitchFamily="34" charset="0"/>
                        <a:cs typeface="Arial" pitchFamily="34" charset="0"/>
                      </a:endParaRPr>
                    </a:p>
                  </a:txBody>
                  <a:tcPr>
                    <a:solidFill>
                      <a:srgbClr val="0093D3"/>
                    </a:solidFill>
                  </a:tcPr>
                </a:tc>
              </a:tr>
              <a:tr h="281674">
                <a:tc>
                  <a:txBody>
                    <a:bodyPr/>
                    <a:lstStyle/>
                    <a:p>
                      <a:r>
                        <a:rPr lang="af-ZA" sz="1200" noProof="0" smtClean="0">
                          <a:solidFill>
                            <a:schemeClr val="bg1"/>
                          </a:solidFill>
                          <a:latin typeface="Arial" pitchFamily="34" charset="0"/>
                          <a:cs typeface="Arial" pitchFamily="34" charset="0"/>
                        </a:rPr>
                        <a:t>53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Aplastiese</a:t>
                      </a:r>
                      <a:r>
                        <a:rPr lang="af-ZA" sz="1200" baseline="0" noProof="0" dirty="0" smtClean="0">
                          <a:solidFill>
                            <a:schemeClr val="bg1"/>
                          </a:solidFill>
                          <a:latin typeface="Arial" pitchFamily="34" charset="0"/>
                          <a:cs typeface="Arial" pitchFamily="34" charset="0"/>
                        </a:rPr>
                        <a:t> anemie</a:t>
                      </a:r>
                      <a:endParaRPr lang="af-ZA" sz="1200" noProof="0" dirty="0">
                        <a:solidFill>
                          <a:schemeClr val="bg1"/>
                        </a:solidFill>
                        <a:latin typeface="Arial" pitchFamily="34" charset="0"/>
                        <a:cs typeface="Arial" pitchFamily="34" charset="0"/>
                      </a:endParaRPr>
                    </a:p>
                  </a:txBody>
                  <a:tcPr>
                    <a:solidFill>
                      <a:srgbClr val="0093D3"/>
                    </a:solidFill>
                  </a:tcPr>
                </a:tc>
              </a:tr>
              <a:tr h="233409">
                <a:tc>
                  <a:txBody>
                    <a:bodyPr/>
                    <a:lstStyle/>
                    <a:p>
                      <a:r>
                        <a:rPr lang="af-ZA" sz="1200" noProof="0" smtClean="0">
                          <a:solidFill>
                            <a:schemeClr val="bg1"/>
                          </a:solidFill>
                          <a:latin typeface="Arial" pitchFamily="34" charset="0"/>
                          <a:cs typeface="Arial" pitchFamily="34" charset="0"/>
                        </a:rPr>
                        <a:t>54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Kollageensiektes</a:t>
                      </a:r>
                      <a:endParaRPr lang="af-ZA" sz="1200" noProof="0" dirty="0">
                        <a:solidFill>
                          <a:schemeClr val="bg1"/>
                        </a:solidFill>
                        <a:latin typeface="Arial" pitchFamily="34" charset="0"/>
                        <a:cs typeface="Arial" pitchFamily="34" charset="0"/>
                      </a:endParaRPr>
                    </a:p>
                  </a:txBody>
                  <a:tcPr>
                    <a:solidFill>
                      <a:srgbClr val="0093D3"/>
                    </a:solidFill>
                  </a:tcPr>
                </a:tc>
              </a:tr>
              <a:tr h="197214">
                <a:tc>
                  <a:txBody>
                    <a:bodyPr/>
                    <a:lstStyle/>
                    <a:p>
                      <a:r>
                        <a:rPr lang="af-ZA" sz="1200" noProof="0" smtClean="0">
                          <a:solidFill>
                            <a:schemeClr val="bg1"/>
                          </a:solidFill>
                          <a:latin typeface="Arial" pitchFamily="34" charset="0"/>
                          <a:cs typeface="Arial" pitchFamily="34" charset="0"/>
                        </a:rPr>
                        <a:t>55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Cushing se siekte</a:t>
                      </a:r>
                      <a:endParaRPr lang="af-ZA" sz="1200" noProof="0" dirty="0">
                        <a:solidFill>
                          <a:schemeClr val="bg1"/>
                        </a:solidFill>
                        <a:latin typeface="Arial" pitchFamily="34" charset="0"/>
                        <a:cs typeface="Arial" pitchFamily="34" charset="0"/>
                      </a:endParaRPr>
                    </a:p>
                  </a:txBody>
                  <a:tcPr>
                    <a:solidFill>
                      <a:srgbClr val="0093D3"/>
                    </a:solidFill>
                  </a:tcPr>
                </a:tc>
              </a:tr>
              <a:tr h="237219">
                <a:tc>
                  <a:txBody>
                    <a:bodyPr/>
                    <a:lstStyle/>
                    <a:p>
                      <a:r>
                        <a:rPr lang="af-ZA" sz="1200" noProof="0" smtClean="0">
                          <a:solidFill>
                            <a:schemeClr val="bg1"/>
                          </a:solidFill>
                          <a:latin typeface="Arial" pitchFamily="34" charset="0"/>
                          <a:cs typeface="Arial" pitchFamily="34" charset="0"/>
                        </a:rPr>
                        <a:t>56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Sistiese</a:t>
                      </a:r>
                      <a:r>
                        <a:rPr lang="af-ZA" sz="1200" baseline="0" noProof="0" dirty="0" smtClean="0">
                          <a:solidFill>
                            <a:schemeClr val="bg1"/>
                          </a:solidFill>
                          <a:latin typeface="Arial" pitchFamily="34" charset="0"/>
                          <a:cs typeface="Arial" pitchFamily="34" charset="0"/>
                        </a:rPr>
                        <a:t> fibrose</a:t>
                      </a:r>
                      <a:endParaRPr lang="af-ZA" sz="1200" noProof="0" dirty="0">
                        <a:solidFill>
                          <a:schemeClr val="bg1"/>
                        </a:solidFill>
                        <a:latin typeface="Arial" pitchFamily="34" charset="0"/>
                        <a:cs typeface="Arial" pitchFamily="34" charset="0"/>
                      </a:endParaRPr>
                    </a:p>
                  </a:txBody>
                  <a:tcPr>
                    <a:solidFill>
                      <a:srgbClr val="0093D3"/>
                    </a:solidFill>
                  </a:tcPr>
                </a:tc>
              </a:tr>
              <a:tr h="220074">
                <a:tc>
                  <a:txBody>
                    <a:bodyPr/>
                    <a:lstStyle/>
                    <a:p>
                      <a:r>
                        <a:rPr lang="af-ZA" sz="1200" noProof="0" smtClean="0">
                          <a:solidFill>
                            <a:schemeClr val="bg1"/>
                          </a:solidFill>
                          <a:latin typeface="Arial" pitchFamily="34" charset="0"/>
                          <a:cs typeface="Arial" pitchFamily="34" charset="0"/>
                        </a:rPr>
                        <a:t>57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Dermatomiositis</a:t>
                      </a:r>
                      <a:endParaRPr lang="af-ZA" sz="1200" noProof="0" dirty="0">
                        <a:solidFill>
                          <a:schemeClr val="bg1"/>
                        </a:solidFill>
                        <a:latin typeface="Arial" pitchFamily="34" charset="0"/>
                        <a:cs typeface="Arial" pitchFamily="34" charset="0"/>
                      </a:endParaRPr>
                    </a:p>
                  </a:txBody>
                  <a:tcPr>
                    <a:solidFill>
                      <a:srgbClr val="0093D3"/>
                    </a:solidFill>
                  </a:tcPr>
                </a:tc>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078869" y="102969"/>
            <a:ext cx="949959"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0453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0"/>
            <a:ext cx="9140825" cy="6858001"/>
          </a:xfrm>
          <a:prstGeom prst="rect">
            <a:avLst/>
          </a:prstGeom>
        </p:spPr>
      </p:pic>
      <p:sp>
        <p:nvSpPr>
          <p:cNvPr id="3" name="TextBox 2"/>
          <p:cNvSpPr txBox="1"/>
          <p:nvPr/>
        </p:nvSpPr>
        <p:spPr>
          <a:xfrm>
            <a:off x="483374" y="-34192"/>
            <a:ext cx="3661906" cy="523220"/>
          </a:xfrm>
          <a:prstGeom prst="rect">
            <a:avLst/>
          </a:prstGeom>
          <a:noFill/>
        </p:spPr>
        <p:txBody>
          <a:bodyPr wrap="square" rtlCol="0">
            <a:spAutoFit/>
          </a:bodyPr>
          <a:lstStyle/>
          <a:p>
            <a:r>
              <a:rPr lang="af-ZA" sz="2800" b="1" dirty="0" smtClean="0">
                <a:solidFill>
                  <a:srgbClr val="004264"/>
                </a:solidFill>
                <a:latin typeface="Arial"/>
                <a:cs typeface="Arial"/>
              </a:rPr>
              <a:t>Nie-CSL-Toestande</a:t>
            </a:r>
            <a:endParaRPr lang="af-ZA" sz="2800" b="1" dirty="0">
              <a:solidFill>
                <a:srgbClr val="004264"/>
              </a:solidFill>
              <a:latin typeface="Arial"/>
              <a:cs typeface="Arial"/>
            </a:endParaRPr>
          </a:p>
        </p:txBody>
      </p:sp>
      <p:graphicFrame>
        <p:nvGraphicFramePr>
          <p:cNvPr id="13" name="Table 12"/>
          <p:cNvGraphicFramePr>
            <a:graphicFrameLocks noGrp="1"/>
          </p:cNvGraphicFramePr>
          <p:nvPr>
            <p:extLst>
              <p:ext uri="{D42A27DB-BD31-4B8C-83A1-F6EECF244321}">
                <p14:modId xmlns:p14="http://schemas.microsoft.com/office/powerpoint/2010/main" xmlns="" val="2858769929"/>
              </p:ext>
            </p:extLst>
          </p:nvPr>
        </p:nvGraphicFramePr>
        <p:xfrm>
          <a:off x="4596735" y="1070846"/>
          <a:ext cx="3381405" cy="4210162"/>
        </p:xfrm>
        <a:graphic>
          <a:graphicData uri="http://schemas.openxmlformats.org/drawingml/2006/table">
            <a:tbl>
              <a:tblPr firstRow="1" bandRow="1">
                <a:tableStyleId>{5C22544A-7EE6-4342-B048-85BDC9FD1C3A}</a:tableStyleId>
              </a:tblPr>
              <a:tblGrid>
                <a:gridCol w="433167"/>
                <a:gridCol w="2948238"/>
              </a:tblGrid>
              <a:tr h="301897">
                <a:tc>
                  <a:txBody>
                    <a:bodyPr/>
                    <a:lstStyle/>
                    <a:p>
                      <a:endParaRPr lang="af-ZA" noProof="0" dirty="0">
                        <a:solidFill>
                          <a:schemeClr val="bg1"/>
                        </a:solidFill>
                        <a:latin typeface="Arial" pitchFamily="34" charset="0"/>
                        <a:cs typeface="Arial" pitchFamily="34" charset="0"/>
                      </a:endParaRPr>
                    </a:p>
                  </a:txBody>
                  <a:tcPr>
                    <a:solidFill>
                      <a:schemeClr val="tx2"/>
                    </a:solidFill>
                  </a:tcPr>
                </a:tc>
                <a:tc>
                  <a:txBody>
                    <a:bodyPr/>
                    <a:lstStyle/>
                    <a:p>
                      <a:r>
                        <a:rPr lang="af-ZA" sz="1400" noProof="0" smtClean="0">
                          <a:solidFill>
                            <a:schemeClr val="bg1"/>
                          </a:solidFill>
                          <a:latin typeface="Arial" pitchFamily="34" charset="0"/>
                          <a:cs typeface="Arial" pitchFamily="34" charset="0"/>
                        </a:rPr>
                        <a:t>Nie-CSL-toestande</a:t>
                      </a:r>
                      <a:endParaRPr lang="af-ZA" sz="1400" noProof="0">
                        <a:solidFill>
                          <a:schemeClr val="bg1"/>
                        </a:solidFill>
                        <a:latin typeface="Arial" pitchFamily="34" charset="0"/>
                        <a:cs typeface="Arial" pitchFamily="34" charset="0"/>
                      </a:endParaRPr>
                    </a:p>
                  </a:txBody>
                  <a:tcPr>
                    <a:solidFill>
                      <a:schemeClr val="tx2"/>
                    </a:solidFill>
                  </a:tcPr>
                </a:tc>
              </a:tr>
              <a:tr h="267724">
                <a:tc>
                  <a:txBody>
                    <a:bodyPr/>
                    <a:lstStyle/>
                    <a:p>
                      <a:r>
                        <a:rPr lang="af-ZA" sz="1200" noProof="0" dirty="0" smtClean="0">
                          <a:solidFill>
                            <a:schemeClr val="bg1"/>
                          </a:solidFill>
                          <a:latin typeface="Arial" pitchFamily="34" charset="0"/>
                          <a:cs typeface="Arial" pitchFamily="34" charset="0"/>
                        </a:rPr>
                        <a:t>58</a:t>
                      </a:r>
                      <a:endParaRPr lang="af-ZA" sz="1200" noProof="0" dirty="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Fibroserende a</a:t>
                      </a:r>
                      <a:r>
                        <a:rPr lang="af-ZA" sz="1200" baseline="0" noProof="0" dirty="0" smtClean="0">
                          <a:solidFill>
                            <a:schemeClr val="bg1"/>
                          </a:solidFill>
                          <a:latin typeface="Arial" pitchFamily="34" charset="0"/>
                          <a:cs typeface="Arial" pitchFamily="34" charset="0"/>
                        </a:rPr>
                        <a:t>lveolitis</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59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Hipertireose</a:t>
                      </a:r>
                      <a:endParaRPr lang="af-ZA" sz="1200" noProof="0" dirty="0">
                        <a:solidFill>
                          <a:schemeClr val="bg1"/>
                        </a:solidFill>
                        <a:latin typeface="Arial" pitchFamily="34" charset="0"/>
                        <a:cs typeface="Arial" pitchFamily="34" charset="0"/>
                      </a:endParaRPr>
                    </a:p>
                  </a:txBody>
                  <a:tcPr>
                    <a:solidFill>
                      <a:srgbClr val="0093D3"/>
                    </a:solidFill>
                  </a:tcPr>
                </a:tc>
              </a:tr>
              <a:tr h="274402">
                <a:tc>
                  <a:txBody>
                    <a:bodyPr/>
                    <a:lstStyle/>
                    <a:p>
                      <a:r>
                        <a:rPr lang="af-ZA" sz="1200" noProof="0" smtClean="0">
                          <a:solidFill>
                            <a:schemeClr val="bg1"/>
                          </a:solidFill>
                          <a:latin typeface="Arial" pitchFamily="34" charset="0"/>
                          <a:cs typeface="Arial" pitchFamily="34" charset="0"/>
                        </a:rPr>
                        <a:t>60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Hipopituïtarisme</a:t>
                      </a:r>
                      <a:endParaRPr lang="af-ZA" sz="1200" noProof="0" dirty="0">
                        <a:solidFill>
                          <a:schemeClr val="bg1"/>
                        </a:solidFill>
                        <a:latin typeface="Arial" pitchFamily="34" charset="0"/>
                        <a:cs typeface="Arial" pitchFamily="34" charset="0"/>
                      </a:endParaRPr>
                    </a:p>
                  </a:txBody>
                  <a:tcPr>
                    <a:solidFill>
                      <a:srgbClr val="0093D3"/>
                    </a:solidFill>
                  </a:tcPr>
                </a:tc>
              </a:tr>
              <a:tr h="278078">
                <a:tc>
                  <a:txBody>
                    <a:bodyPr/>
                    <a:lstStyle/>
                    <a:p>
                      <a:r>
                        <a:rPr lang="af-ZA" sz="1200" noProof="0" smtClean="0">
                          <a:solidFill>
                            <a:schemeClr val="bg1"/>
                          </a:solidFill>
                          <a:latin typeface="Arial" pitchFamily="34" charset="0"/>
                          <a:cs typeface="Arial" pitchFamily="34" charset="0"/>
                        </a:rPr>
                        <a:t>61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r>
                        <a:rPr lang="af-ZA" sz="1200" noProof="0" dirty="0" smtClean="0">
                          <a:solidFill>
                            <a:schemeClr val="bg1"/>
                          </a:solidFill>
                          <a:latin typeface="Arial" pitchFamily="34" charset="0"/>
                          <a:cs typeface="Arial" pitchFamily="34" charset="0"/>
                        </a:rPr>
                        <a:t>Idiopatiese trombositopeniese purpura</a:t>
                      </a:r>
                    </a:p>
                  </a:txBody>
                  <a:tcPr>
                    <a:solidFill>
                      <a:srgbClr val="0093D3"/>
                    </a:solidFill>
                  </a:tcPr>
                </a:tc>
              </a:tr>
              <a:tr h="243411">
                <a:tc>
                  <a:txBody>
                    <a:bodyPr/>
                    <a:lstStyle/>
                    <a:p>
                      <a:r>
                        <a:rPr lang="af-ZA" sz="1200" noProof="0" smtClean="0">
                          <a:solidFill>
                            <a:schemeClr val="bg1"/>
                          </a:solidFill>
                          <a:latin typeface="Arial" pitchFamily="34" charset="0"/>
                          <a:cs typeface="Arial" pitchFamily="34" charset="0"/>
                        </a:rPr>
                        <a:t>62</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Motorneuronsiekte (MNS)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45316">
                <a:tc>
                  <a:txBody>
                    <a:bodyPr/>
                    <a:lstStyle/>
                    <a:p>
                      <a:r>
                        <a:rPr lang="af-ZA" sz="1200" noProof="0" smtClean="0">
                          <a:solidFill>
                            <a:schemeClr val="bg1"/>
                          </a:solidFill>
                          <a:latin typeface="Arial" pitchFamily="34" charset="0"/>
                          <a:cs typeface="Arial" pitchFamily="34" charset="0"/>
                        </a:rPr>
                        <a:t>63</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Spierdistrofie</a:t>
                      </a:r>
                      <a:r>
                        <a:rPr lang="af-ZA" sz="1200" kern="1200" baseline="0" noProof="0" dirty="0" smtClean="0">
                          <a:solidFill>
                            <a:schemeClr val="bg1"/>
                          </a:solidFill>
                          <a:latin typeface="Arial" pitchFamily="34" charset="0"/>
                          <a:ea typeface="+mn-ea"/>
                          <a:cs typeface="Arial" pitchFamily="34" charset="0"/>
                        </a:rPr>
                        <a:t> en aangebore spiersiektes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3121">
                <a:tc>
                  <a:txBody>
                    <a:bodyPr/>
                    <a:lstStyle/>
                    <a:p>
                      <a:r>
                        <a:rPr lang="af-ZA" sz="1200" noProof="0" smtClean="0">
                          <a:solidFill>
                            <a:schemeClr val="bg1"/>
                          </a:solidFill>
                          <a:latin typeface="Arial" pitchFamily="34" charset="0"/>
                          <a:cs typeface="Arial" pitchFamily="34" charset="0"/>
                        </a:rPr>
                        <a:t>64</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Neuropatie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4076">
                <a:tc>
                  <a:txBody>
                    <a:bodyPr/>
                    <a:lstStyle/>
                    <a:p>
                      <a:r>
                        <a:rPr lang="af-ZA" sz="1200" noProof="0" smtClean="0">
                          <a:solidFill>
                            <a:schemeClr val="bg1"/>
                          </a:solidFill>
                          <a:latin typeface="Arial" pitchFamily="34" charset="0"/>
                          <a:cs typeface="Arial" pitchFamily="34" charset="0"/>
                        </a:rPr>
                        <a:t>65</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Miastenie gravis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46456">
                <a:tc>
                  <a:txBody>
                    <a:bodyPr/>
                    <a:lstStyle/>
                    <a:p>
                      <a:r>
                        <a:rPr lang="af-ZA" sz="1200" noProof="0" smtClean="0">
                          <a:solidFill>
                            <a:schemeClr val="bg1"/>
                          </a:solidFill>
                          <a:latin typeface="Arial" pitchFamily="34" charset="0"/>
                          <a:cs typeface="Arial" pitchFamily="34" charset="0"/>
                        </a:rPr>
                        <a:t>66</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Poliarteritis nodosa</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7886">
                <a:tc>
                  <a:txBody>
                    <a:bodyPr/>
                    <a:lstStyle/>
                    <a:p>
                      <a:r>
                        <a:rPr lang="af-ZA" sz="1200" noProof="0" smtClean="0">
                          <a:solidFill>
                            <a:schemeClr val="bg1"/>
                          </a:solidFill>
                          <a:latin typeface="Arial" pitchFamily="34" charset="0"/>
                          <a:cs typeface="Arial" pitchFamily="34" charset="0"/>
                        </a:rPr>
                        <a:t>67</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Pulmonale interstisiële fibrose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59791">
                <a:tc>
                  <a:txBody>
                    <a:bodyPr/>
                    <a:lstStyle/>
                    <a:p>
                      <a:r>
                        <a:rPr lang="af-ZA" sz="1200" noProof="0" smtClean="0">
                          <a:solidFill>
                            <a:schemeClr val="bg1"/>
                          </a:solidFill>
                          <a:latin typeface="Arial" pitchFamily="34" charset="0"/>
                          <a:cs typeface="Arial" pitchFamily="34" charset="0"/>
                        </a:rPr>
                        <a:t>68</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Skleroderma</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3121">
                <a:tc>
                  <a:txBody>
                    <a:bodyPr/>
                    <a:lstStyle/>
                    <a:p>
                      <a:r>
                        <a:rPr lang="af-ZA" sz="1200" noProof="0" smtClean="0">
                          <a:solidFill>
                            <a:schemeClr val="bg1"/>
                          </a:solidFill>
                          <a:latin typeface="Arial" pitchFamily="34" charset="0"/>
                          <a:cs typeface="Arial" pitchFamily="34" charset="0"/>
                        </a:rPr>
                        <a:t>69</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Sjogren se siekte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35026">
                <a:tc>
                  <a:txBody>
                    <a:bodyPr/>
                    <a:lstStyle/>
                    <a:p>
                      <a:r>
                        <a:rPr lang="af-ZA" sz="1200" noProof="0" smtClean="0">
                          <a:solidFill>
                            <a:schemeClr val="bg1"/>
                          </a:solidFill>
                          <a:latin typeface="Arial" pitchFamily="34" charset="0"/>
                          <a:cs typeface="Arial" pitchFamily="34" charset="0"/>
                        </a:rPr>
                        <a:t>70</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Trigeminale neuralgie</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r h="204712">
                <a:tc>
                  <a:txBody>
                    <a:bodyPr/>
                    <a:lstStyle/>
                    <a:p>
                      <a:r>
                        <a:rPr lang="af-ZA" sz="1200" noProof="0" smtClean="0">
                          <a:solidFill>
                            <a:schemeClr val="bg1"/>
                          </a:solidFill>
                          <a:latin typeface="Arial" pitchFamily="34" charset="0"/>
                          <a:cs typeface="Arial" pitchFamily="34" charset="0"/>
                        </a:rPr>
                        <a:t>71</a:t>
                      </a:r>
                      <a:endParaRPr lang="af-ZA" sz="1200" noProof="0">
                        <a:solidFill>
                          <a:schemeClr val="bg1"/>
                        </a:solidFill>
                        <a:latin typeface="Arial" pitchFamily="34" charset="0"/>
                        <a:cs typeface="Arial" pitchFamily="34" charset="0"/>
                      </a:endParaRPr>
                    </a:p>
                  </a:txBody>
                  <a:tcPr>
                    <a:solidFill>
                      <a:srgbClr val="0093D3"/>
                    </a:solidFill>
                  </a:tcPr>
                </a:tc>
                <a:tc>
                  <a:txBody>
                    <a:bodyPr/>
                    <a:lstStyle/>
                    <a:p>
                      <a:pPr marL="0" algn="l" defTabSz="457200" rtl="0" eaLnBrk="1" fontAlgn="b" latinLnBrk="0" hangingPunct="1"/>
                      <a:r>
                        <a:rPr lang="af-ZA" sz="1200" kern="1200" noProof="0" dirty="0" smtClean="0">
                          <a:solidFill>
                            <a:schemeClr val="bg1"/>
                          </a:solidFill>
                          <a:latin typeface="Arial" pitchFamily="34" charset="0"/>
                          <a:ea typeface="+mn-ea"/>
                          <a:cs typeface="Arial" pitchFamily="34" charset="0"/>
                        </a:rPr>
                        <a:t>  Psoriatriese artritis</a:t>
                      </a:r>
                      <a:endParaRPr lang="af-ZA" sz="1200" kern="1200" noProof="0" dirty="0">
                        <a:solidFill>
                          <a:schemeClr val="bg1"/>
                        </a:solidFill>
                        <a:latin typeface="Arial" pitchFamily="34" charset="0"/>
                        <a:ea typeface="+mn-ea"/>
                        <a:cs typeface="Arial" pitchFamily="34" charset="0"/>
                      </a:endParaRPr>
                    </a:p>
                  </a:txBody>
                  <a:tcPr marL="7620" marR="7620" marT="7620" marB="0" anchor="ctr">
                    <a:solidFill>
                      <a:srgbClr val="0093D3"/>
                    </a:solidFill>
                  </a:tcPr>
                </a:tc>
              </a:tr>
            </a:tbl>
          </a:graphicData>
        </a:graphic>
      </p:graphicFrame>
      <p:sp>
        <p:nvSpPr>
          <p:cNvPr id="6" name="TextBox 5"/>
          <p:cNvSpPr txBox="1"/>
          <p:nvPr/>
        </p:nvSpPr>
        <p:spPr>
          <a:xfrm>
            <a:off x="495203" y="932375"/>
            <a:ext cx="3866721" cy="1877437"/>
          </a:xfrm>
          <a:prstGeom prst="rect">
            <a:avLst/>
          </a:prstGeom>
          <a:noFill/>
        </p:spPr>
        <p:txBody>
          <a:bodyPr wrap="square" rtlCol="0">
            <a:spAutoFit/>
          </a:bodyPr>
          <a:lstStyle/>
          <a:p>
            <a:pPr algn="just"/>
            <a:endParaRPr lang="en-US" sz="800" dirty="0" smtClean="0">
              <a:latin typeface="Arial" pitchFamily="34" charset="0"/>
              <a:cs typeface="Arial" pitchFamily="34" charset="0"/>
            </a:endParaRPr>
          </a:p>
          <a:p>
            <a:pPr algn="just"/>
            <a:r>
              <a:rPr lang="af-ZA" sz="1400" b="1" dirty="0" smtClean="0">
                <a:latin typeface="Arial" pitchFamily="34" charset="0"/>
                <a:cs typeface="Arial" pitchFamily="34" charset="0"/>
              </a:rPr>
              <a:t>Chroniese toestande op CSL (VMV’s)</a:t>
            </a:r>
          </a:p>
          <a:p>
            <a:pPr algn="just"/>
            <a:r>
              <a:rPr lang="af-ZA" sz="1400" dirty="0" smtClean="0">
                <a:latin typeface="Arial" pitchFamily="34" charset="0"/>
                <a:cs typeface="Arial" pitchFamily="34" charset="0"/>
              </a:rPr>
              <a:t>100% Bestmed-tarief, onbeperk</a:t>
            </a:r>
          </a:p>
          <a:p>
            <a:pPr algn="just"/>
            <a:r>
              <a:rPr lang="af-ZA" sz="1400" dirty="0" smtClean="0">
                <a:latin typeface="Arial" pitchFamily="34" charset="0"/>
                <a:cs typeface="Arial" pitchFamily="34" charset="0"/>
              </a:rPr>
              <a:t>20% bybetaling: Nie-formulariummedisyne</a:t>
            </a:r>
          </a:p>
          <a:p>
            <a:pPr algn="just"/>
            <a:endParaRPr lang="af-ZA" sz="500" dirty="0" smtClean="0">
              <a:latin typeface="Arial" pitchFamily="34" charset="0"/>
              <a:cs typeface="Arial" pitchFamily="34" charset="0"/>
            </a:endParaRPr>
          </a:p>
          <a:p>
            <a:pPr algn="just"/>
            <a:endParaRPr lang="af-ZA" sz="500" dirty="0" smtClean="0">
              <a:latin typeface="Arial" pitchFamily="34" charset="0"/>
              <a:cs typeface="Arial" pitchFamily="34" charset="0"/>
            </a:endParaRPr>
          </a:p>
          <a:p>
            <a:pPr algn="just"/>
            <a:r>
              <a:rPr lang="af-ZA" sz="1400" b="1" dirty="0" smtClean="0">
                <a:latin typeface="Arial" pitchFamily="34" charset="0"/>
                <a:cs typeface="Arial" pitchFamily="34" charset="0"/>
              </a:rPr>
              <a:t>Nie-CSL-toestande</a:t>
            </a:r>
          </a:p>
          <a:p>
            <a:pPr algn="just" fontAlgn="base"/>
            <a:r>
              <a:rPr lang="af-ZA" sz="1400" dirty="0" smtClean="0">
                <a:latin typeface="Arial" pitchFamily="34" charset="0"/>
                <a:cs typeface="Arial" pitchFamily="34" charset="0"/>
              </a:rPr>
              <a:t>45 toestande gedek teen 85% van</a:t>
            </a:r>
          </a:p>
          <a:p>
            <a:pPr algn="just" fontAlgn="base"/>
            <a:r>
              <a:rPr lang="af-ZA" sz="1400" dirty="0" smtClean="0">
                <a:latin typeface="Arial" pitchFamily="34" charset="0"/>
                <a:cs typeface="Arial" pitchFamily="34" charset="0"/>
              </a:rPr>
              <a:t>Bestmed-tarief</a:t>
            </a:r>
          </a:p>
          <a:p>
            <a:pPr algn="just" fontAlgn="base"/>
            <a:r>
              <a:rPr lang="af-ZA" sz="1400" dirty="0" smtClean="0">
                <a:latin typeface="Arial" pitchFamily="34" charset="0"/>
                <a:cs typeface="Arial" pitchFamily="34" charset="0"/>
              </a:rPr>
              <a:t>Beperk tot:   </a:t>
            </a:r>
            <a:r>
              <a:rPr lang="en-US" sz="1400" b="1" dirty="0" smtClean="0">
                <a:latin typeface="Arial" pitchFamily="34" charset="0"/>
                <a:cs typeface="Arial" pitchFamily="34" charset="0"/>
              </a:rPr>
              <a:t>L   R8 250      L1+   R16 500</a:t>
            </a:r>
            <a:endParaRPr lang="en-GB"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8116969" y="102969"/>
            <a:ext cx="949959" cy="317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681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0" y="0"/>
            <a:ext cx="9140825" cy="6858001"/>
          </a:xfrm>
          <a:prstGeom prst="rect">
            <a:avLst/>
          </a:prstGeom>
        </p:spPr>
      </p:pic>
      <p:sp>
        <p:nvSpPr>
          <p:cNvPr id="3" name="TextBox 2"/>
          <p:cNvSpPr txBox="1"/>
          <p:nvPr/>
        </p:nvSpPr>
        <p:spPr>
          <a:xfrm>
            <a:off x="543204" y="-1"/>
            <a:ext cx="3548736" cy="523220"/>
          </a:xfrm>
          <a:prstGeom prst="rect">
            <a:avLst/>
          </a:prstGeom>
          <a:noFill/>
        </p:spPr>
        <p:txBody>
          <a:bodyPr wrap="square" rtlCol="0">
            <a:spAutoFit/>
          </a:bodyPr>
          <a:lstStyle/>
          <a:p>
            <a:r>
              <a:rPr lang="af-ZA" sz="2800" b="1" dirty="0" smtClean="0">
                <a:solidFill>
                  <a:srgbClr val="004264"/>
                </a:solidFill>
                <a:latin typeface="Arial"/>
                <a:cs typeface="Arial"/>
              </a:rPr>
              <a:t>Administrasie</a:t>
            </a:r>
            <a:endParaRPr lang="af-ZA" sz="2800" b="1" dirty="0">
              <a:solidFill>
                <a:srgbClr val="004264"/>
              </a:solidFill>
              <a:latin typeface="Arial"/>
              <a:cs typeface="Arial"/>
            </a:endParaRPr>
          </a:p>
        </p:txBody>
      </p:sp>
      <p:sp>
        <p:nvSpPr>
          <p:cNvPr id="6" name="TextBox 5"/>
          <p:cNvSpPr txBox="1"/>
          <p:nvPr/>
        </p:nvSpPr>
        <p:spPr>
          <a:xfrm>
            <a:off x="617220" y="932375"/>
            <a:ext cx="7391400" cy="3693319"/>
          </a:xfrm>
          <a:prstGeom prst="rect">
            <a:avLst/>
          </a:prstGeom>
          <a:noFill/>
        </p:spPr>
        <p:txBody>
          <a:bodyPr wrap="square" rtlCol="0">
            <a:spAutoFit/>
          </a:bodyPr>
          <a:lstStyle/>
          <a:p>
            <a:pPr algn="just"/>
            <a:r>
              <a:rPr lang="af-ZA" dirty="0" smtClean="0">
                <a:latin typeface="Arial" pitchFamily="34" charset="0"/>
                <a:cs typeface="Arial" pitchFamily="34" charset="0"/>
              </a:rPr>
              <a:t>Oorweeg om van opsie te verander?</a:t>
            </a:r>
          </a:p>
          <a:p>
            <a:pPr algn="just"/>
            <a:endParaRPr lang="af-ZA" dirty="0" smtClean="0">
              <a:latin typeface="Arial" pitchFamily="34" charset="0"/>
              <a:cs typeface="Arial" pitchFamily="34" charset="0"/>
            </a:endParaRPr>
          </a:p>
          <a:p>
            <a:pPr marL="342900" indent="-342900" algn="just">
              <a:buFont typeface="Arial" pitchFamily="34" charset="0"/>
              <a:buChar char="•"/>
            </a:pPr>
            <a:r>
              <a:rPr lang="af-ZA" dirty="0" smtClean="0">
                <a:latin typeface="Arial" pitchFamily="34" charset="0"/>
                <a:cs typeface="Arial" pitchFamily="34" charset="0"/>
              </a:rPr>
              <a:t>Toegang tot persoonlike inligting (eise profiel, opsomming van voordele benutting)</a:t>
            </a:r>
          </a:p>
          <a:p>
            <a:pPr marL="342900" indent="-342900" algn="just">
              <a:buFont typeface="Arial" pitchFamily="34" charset="0"/>
              <a:buChar char="•"/>
            </a:pPr>
            <a:endParaRPr lang="af-ZA" dirty="0" smtClean="0">
              <a:latin typeface="Arial" pitchFamily="34" charset="0"/>
              <a:cs typeface="Arial" pitchFamily="34" charset="0"/>
            </a:endParaRPr>
          </a:p>
          <a:p>
            <a:pPr marL="342900" indent="-342900" algn="just">
              <a:buFont typeface="Arial" pitchFamily="34" charset="0"/>
              <a:buChar char="•"/>
            </a:pPr>
            <a:r>
              <a:rPr lang="af-ZA" dirty="0" smtClean="0">
                <a:latin typeface="Arial" pitchFamily="34" charset="0"/>
                <a:cs typeface="Arial" pitchFamily="34" charset="0"/>
              </a:rPr>
              <a:t>Skakel Bestmed oproepsentrum vir persoonlike bystand</a:t>
            </a:r>
          </a:p>
          <a:p>
            <a:pPr marL="342900" indent="-342900" algn="just">
              <a:buFont typeface="Arial" pitchFamily="34" charset="0"/>
              <a:buChar char="•"/>
            </a:pPr>
            <a:endParaRPr lang="af-ZA" dirty="0" smtClean="0">
              <a:latin typeface="Arial" pitchFamily="34" charset="0"/>
              <a:cs typeface="Arial" pitchFamily="34" charset="0"/>
            </a:endParaRPr>
          </a:p>
          <a:p>
            <a:pPr marL="342900" indent="-342900" algn="just">
              <a:buFont typeface="Arial" pitchFamily="34" charset="0"/>
              <a:buChar char="•"/>
            </a:pPr>
            <a:r>
              <a:rPr lang="af-ZA" dirty="0" smtClean="0">
                <a:latin typeface="Arial" pitchFamily="34" charset="0"/>
                <a:cs typeface="Arial" pitchFamily="34" charset="0"/>
              </a:rPr>
              <a:t>Verstaan die gevolge van jou opsieverandering</a:t>
            </a:r>
          </a:p>
          <a:p>
            <a:pPr marL="342900" indent="-342900" algn="just">
              <a:buFont typeface="Arial" pitchFamily="34" charset="0"/>
              <a:buChar char="•"/>
            </a:pPr>
            <a:endParaRPr lang="af-ZA" dirty="0" smtClean="0">
              <a:latin typeface="Arial" pitchFamily="34" charset="0"/>
              <a:cs typeface="Arial" pitchFamily="34" charset="0"/>
            </a:endParaRPr>
          </a:p>
          <a:p>
            <a:pPr marL="342900" indent="-342900" algn="just">
              <a:buFont typeface="Arial" pitchFamily="34" charset="0"/>
              <a:buChar char="•"/>
            </a:pPr>
            <a:r>
              <a:rPr lang="af-ZA" dirty="0" smtClean="0">
                <a:latin typeface="Arial" pitchFamily="34" charset="0"/>
                <a:cs typeface="Arial" pitchFamily="34" charset="0"/>
              </a:rPr>
              <a:t>Voltooi opsieveranderingsvorm</a:t>
            </a:r>
          </a:p>
          <a:p>
            <a:pPr marL="342900" indent="-342900" algn="just">
              <a:buFont typeface="Arial" pitchFamily="34" charset="0"/>
              <a:buChar char="•"/>
            </a:pPr>
            <a:endParaRPr lang="af-ZA" dirty="0" smtClean="0">
              <a:latin typeface="Arial" pitchFamily="34" charset="0"/>
              <a:cs typeface="Arial" pitchFamily="34" charset="0"/>
            </a:endParaRPr>
          </a:p>
          <a:p>
            <a:pPr marL="342900" indent="-342900" algn="just">
              <a:buFont typeface="Arial" pitchFamily="34" charset="0"/>
              <a:buChar char="•"/>
            </a:pPr>
            <a:r>
              <a:rPr lang="af-ZA" dirty="0" smtClean="0">
                <a:latin typeface="Arial" pitchFamily="34" charset="0"/>
                <a:cs typeface="Arial" pitchFamily="34" charset="0"/>
              </a:rPr>
              <a:t>Handig opsieveranderingsvorm aan Bestmed teen 10 Desember 2012</a:t>
            </a:r>
          </a:p>
        </p:txBody>
      </p:sp>
    </p:spTree>
    <p:extLst>
      <p:ext uri="{BB962C8B-B14F-4D97-AF65-F5344CB8AC3E}">
        <p14:creationId xmlns:p14="http://schemas.microsoft.com/office/powerpoint/2010/main" xmlns="" val="3117610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215544" y="0"/>
            <a:ext cx="8139890" cy="523220"/>
          </a:xfrm>
          <a:prstGeom prst="rect">
            <a:avLst/>
          </a:prstGeom>
          <a:noFill/>
        </p:spPr>
        <p:txBody>
          <a:bodyPr wrap="square" rtlCol="0">
            <a:spAutoFit/>
          </a:bodyPr>
          <a:lstStyle/>
          <a:p>
            <a:r>
              <a:rPr lang="af-ZA" sz="2800" b="1" dirty="0" smtClean="0">
                <a:solidFill>
                  <a:srgbClr val="004264"/>
                </a:solidFill>
                <a:latin typeface="Arial"/>
                <a:cs typeface="Arial"/>
              </a:rPr>
              <a:t>Toegang tot produkte en jou persoonlike eise</a:t>
            </a:r>
            <a:endParaRPr lang="af-ZA" sz="2800" b="1" dirty="0">
              <a:solidFill>
                <a:srgbClr val="004264"/>
              </a:solidFill>
              <a:latin typeface="Arial"/>
              <a:cs typeface="Arial"/>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4954" y="916534"/>
            <a:ext cx="5744385" cy="5034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8737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1"/>
            <a:ext cx="9140825" cy="6858001"/>
          </a:xfrm>
          <a:prstGeom prst="rect">
            <a:avLst/>
          </a:prstGeom>
        </p:spPr>
      </p:pic>
      <p:sp>
        <p:nvSpPr>
          <p:cNvPr id="3" name="TextBox 2"/>
          <p:cNvSpPr txBox="1"/>
          <p:nvPr/>
        </p:nvSpPr>
        <p:spPr>
          <a:xfrm>
            <a:off x="215543" y="0"/>
            <a:ext cx="8785843" cy="1261884"/>
          </a:xfrm>
          <a:prstGeom prst="rect">
            <a:avLst/>
          </a:prstGeom>
          <a:noFill/>
        </p:spPr>
        <p:txBody>
          <a:bodyPr wrap="square" rtlCol="0">
            <a:spAutoFit/>
          </a:bodyPr>
          <a:lstStyle/>
          <a:p>
            <a:r>
              <a:rPr lang="af-ZA" sz="2800" b="1" dirty="0" smtClean="0">
                <a:solidFill>
                  <a:srgbClr val="004264"/>
                </a:solidFill>
                <a:latin typeface="Arial"/>
                <a:cs typeface="Arial"/>
              </a:rPr>
              <a:t>Styging van ledegelde in 2013</a:t>
            </a:r>
            <a:r>
              <a:rPr lang="af-ZA" sz="2800" dirty="0" smtClean="0">
                <a:solidFill>
                  <a:srgbClr val="004F6D"/>
                </a:solidFill>
                <a:latin typeface="Arial"/>
                <a:cs typeface="Arial"/>
              </a:rPr>
              <a:t/>
            </a:r>
            <a:br>
              <a:rPr lang="af-ZA" sz="2800" dirty="0" smtClean="0">
                <a:solidFill>
                  <a:srgbClr val="004F6D"/>
                </a:solidFill>
                <a:latin typeface="Arial"/>
                <a:cs typeface="Arial"/>
              </a:rPr>
            </a:br>
            <a:endParaRPr lang="af-ZA" sz="2800" dirty="0" smtClean="0">
              <a:solidFill>
                <a:srgbClr val="004F6D"/>
              </a:solidFill>
              <a:latin typeface="Arial"/>
              <a:cs typeface="Arial"/>
            </a:endParaRPr>
          </a:p>
          <a:p>
            <a:r>
              <a:rPr lang="af-ZA" sz="2000" dirty="0" smtClean="0">
                <a:solidFill>
                  <a:srgbClr val="004264"/>
                </a:solidFill>
                <a:latin typeface="Arial"/>
                <a:cs typeface="Arial"/>
              </a:rPr>
              <a:t>Faktore wat stygings beïnvloed</a:t>
            </a:r>
            <a:endParaRPr lang="af-ZA" sz="2000" dirty="0">
              <a:solidFill>
                <a:srgbClr val="004264"/>
              </a:solidFill>
              <a:latin typeface="Arial"/>
              <a:cs typeface="Arial"/>
            </a:endParaRPr>
          </a:p>
        </p:txBody>
      </p:sp>
      <p:sp>
        <p:nvSpPr>
          <p:cNvPr id="2" name="Rectangle 1"/>
          <p:cNvSpPr/>
          <p:nvPr/>
        </p:nvSpPr>
        <p:spPr>
          <a:xfrm>
            <a:off x="541089" y="1508613"/>
            <a:ext cx="4402385" cy="2308324"/>
          </a:xfrm>
          <a:prstGeom prst="rect">
            <a:avLst/>
          </a:prstGeom>
        </p:spPr>
        <p:txBody>
          <a:bodyPr wrap="square">
            <a:spAutoFit/>
          </a:bodyPr>
          <a:lstStyle/>
          <a:p>
            <a:pPr marL="285750" lvl="0" indent="-285750">
              <a:buFont typeface="Arial" pitchFamily="34" charset="0"/>
              <a:buChar char="•"/>
            </a:pPr>
            <a:r>
              <a:rPr lang="af-ZA" dirty="0" smtClean="0">
                <a:latin typeface="Arial" pitchFamily="34" charset="0"/>
                <a:cs typeface="Arial" pitchFamily="34" charset="0"/>
              </a:rPr>
              <a:t>Inflasie</a:t>
            </a:r>
          </a:p>
          <a:p>
            <a:pPr marL="285750" lvl="0" indent="-285750">
              <a:buFont typeface="Arial" pitchFamily="34" charset="0"/>
              <a:buChar char="•"/>
            </a:pPr>
            <a:r>
              <a:rPr lang="af-ZA" dirty="0" smtClean="0">
                <a:latin typeface="Arial" pitchFamily="34" charset="0"/>
                <a:cs typeface="Arial" pitchFamily="34" charset="0"/>
              </a:rPr>
              <a:t>Veroudering</a:t>
            </a:r>
          </a:p>
          <a:p>
            <a:pPr marL="285750" lvl="0" indent="-285750">
              <a:buFont typeface="Arial" pitchFamily="34" charset="0"/>
              <a:buChar char="•"/>
            </a:pPr>
            <a:r>
              <a:rPr lang="af-ZA" dirty="0" smtClean="0">
                <a:latin typeface="Arial" pitchFamily="34" charset="0"/>
                <a:cs typeface="Arial" pitchFamily="34" charset="0"/>
              </a:rPr>
              <a:t>Tegnologie</a:t>
            </a:r>
          </a:p>
          <a:p>
            <a:pPr marL="285750" lvl="0" indent="-285750">
              <a:buFont typeface="Arial" pitchFamily="34" charset="0"/>
              <a:buChar char="•"/>
            </a:pPr>
            <a:r>
              <a:rPr lang="af-ZA" dirty="0" smtClean="0">
                <a:latin typeface="Arial" pitchFamily="34" charset="0"/>
                <a:cs typeface="Arial" pitchFamily="34" charset="0"/>
              </a:rPr>
              <a:t>Medisynepryse</a:t>
            </a:r>
          </a:p>
          <a:p>
            <a:pPr marL="285750" lvl="0" indent="-285750">
              <a:buFont typeface="Arial" pitchFamily="34" charset="0"/>
              <a:buChar char="•"/>
            </a:pPr>
            <a:r>
              <a:rPr lang="af-ZA" dirty="0" smtClean="0">
                <a:latin typeface="Arial" pitchFamily="34" charset="0"/>
                <a:cs typeface="Arial" pitchFamily="34" charset="0"/>
              </a:rPr>
              <a:t>Hospitalisasie</a:t>
            </a:r>
          </a:p>
          <a:p>
            <a:pPr marL="285750" lvl="0" indent="-285750">
              <a:buFont typeface="Arial" pitchFamily="34" charset="0"/>
              <a:buChar char="•"/>
            </a:pPr>
            <a:r>
              <a:rPr lang="af-ZA" dirty="0" smtClean="0">
                <a:latin typeface="Arial" pitchFamily="34" charset="0"/>
                <a:cs typeface="Arial" pitchFamily="34" charset="0"/>
              </a:rPr>
              <a:t>Administrasiekoste</a:t>
            </a:r>
          </a:p>
          <a:p>
            <a:pPr marL="285750" lvl="0" indent="-285750">
              <a:buFont typeface="Arial" pitchFamily="34" charset="0"/>
              <a:buChar char="•"/>
            </a:pPr>
            <a:r>
              <a:rPr lang="af-ZA" dirty="0" smtClean="0">
                <a:latin typeface="Arial" pitchFamily="34" charset="0"/>
                <a:cs typeface="Arial" pitchFamily="34" charset="0"/>
              </a:rPr>
              <a:t>Solvensie / Kredietstatus</a:t>
            </a:r>
          </a:p>
          <a:p>
            <a:pPr marL="285750" indent="-285750">
              <a:buFont typeface="Arial" pitchFamily="34" charset="0"/>
              <a:buChar char="•"/>
            </a:pPr>
            <a:r>
              <a:rPr lang="af-ZA" dirty="0" smtClean="0">
                <a:latin typeface="Arial" pitchFamily="34" charset="0"/>
                <a:cs typeface="Arial" pitchFamily="34" charset="0"/>
              </a:rPr>
              <a:t>VMV’s</a:t>
            </a:r>
            <a:endParaRPr lang="af-ZA" dirty="0">
              <a:latin typeface="Arial" pitchFamily="34" charset="0"/>
              <a:cs typeface="Arial" pitchFamily="34" charset="0"/>
            </a:endParaRPr>
          </a:p>
        </p:txBody>
      </p:sp>
      <p:sp>
        <p:nvSpPr>
          <p:cNvPr id="4" name="TextBox 3"/>
          <p:cNvSpPr txBox="1"/>
          <p:nvPr/>
        </p:nvSpPr>
        <p:spPr>
          <a:xfrm>
            <a:off x="653536" y="4489302"/>
            <a:ext cx="6067303" cy="400110"/>
          </a:xfrm>
          <a:prstGeom prst="rect">
            <a:avLst/>
          </a:prstGeom>
          <a:noFill/>
        </p:spPr>
        <p:txBody>
          <a:bodyPr wrap="square" rtlCol="0">
            <a:spAutoFit/>
          </a:bodyPr>
          <a:lstStyle/>
          <a:p>
            <a:r>
              <a:rPr lang="af-ZA" sz="2000" b="1" dirty="0" smtClean="0">
                <a:solidFill>
                  <a:srgbClr val="00AEEF"/>
                </a:solidFill>
                <a:latin typeface="Arial" pitchFamily="34" charset="0"/>
                <a:cs typeface="Arial" pitchFamily="34" charset="0"/>
              </a:rPr>
              <a:t>  </a:t>
            </a:r>
            <a:r>
              <a:rPr lang="af-ZA" b="1" dirty="0" smtClean="0">
                <a:solidFill>
                  <a:srgbClr val="00AEEF"/>
                </a:solidFill>
                <a:latin typeface="Arial" pitchFamily="34" charset="0"/>
                <a:cs typeface="Arial" pitchFamily="34" charset="0"/>
              </a:rPr>
              <a:t>Algemene styging – alle opsies = 8,99%</a:t>
            </a:r>
            <a:endParaRPr lang="af-ZA" b="1" dirty="0">
              <a:solidFill>
                <a:srgbClr val="00AEEF"/>
              </a:solidFill>
              <a:latin typeface="Arial" pitchFamily="34" charset="0"/>
              <a:cs typeface="Arial" pitchFamily="34" charset="0"/>
            </a:endParaRPr>
          </a:p>
        </p:txBody>
      </p:sp>
      <p:pic>
        <p:nvPicPr>
          <p:cNvPr id="8"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541089" y="4461329"/>
            <a:ext cx="322254" cy="4560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5" name="TextBox 4"/>
          <p:cNvSpPr txBox="1"/>
          <p:nvPr/>
        </p:nvSpPr>
        <p:spPr>
          <a:xfrm>
            <a:off x="215544"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Produk-spesifieke stygings</a:t>
            </a:r>
            <a:endParaRPr lang="af-ZA" sz="2800" b="1" dirty="0">
              <a:solidFill>
                <a:srgbClr val="004264"/>
              </a:solidFill>
              <a:latin typeface="Arial"/>
              <a:cs typeface="Arial"/>
            </a:endParaRPr>
          </a:p>
        </p:txBody>
      </p:sp>
      <p:sp>
        <p:nvSpPr>
          <p:cNvPr id="6" name="Subtitle 2"/>
          <p:cNvSpPr>
            <a:spLocks noGrp="1"/>
          </p:cNvSpPr>
          <p:nvPr>
            <p:ph type="subTitle" idx="1"/>
          </p:nvPr>
        </p:nvSpPr>
        <p:spPr>
          <a:xfrm>
            <a:off x="683568" y="654341"/>
            <a:ext cx="7931926" cy="5943011"/>
          </a:xfrm>
        </p:spPr>
        <p:txBody>
          <a:bodyPr>
            <a:normAutofit/>
          </a:bodyPr>
          <a:lstStyle/>
          <a:p>
            <a:pPr marL="457200" indent="-457200" algn="l">
              <a:buFont typeface="Arial" pitchFamily="34" charset="0"/>
              <a:buChar char="•"/>
            </a:pPr>
            <a:endParaRPr lang="en-ZA" sz="1500" dirty="0" smtClean="0">
              <a:solidFill>
                <a:schemeClr val="tx1"/>
              </a:solidFill>
              <a:latin typeface="Arial" pitchFamily="34" charset="0"/>
              <a:cs typeface="Arial" pitchFamily="34" charset="0"/>
            </a:endParaRPr>
          </a:p>
          <a:p>
            <a:pPr marL="457200" indent="-457200" algn="l">
              <a:buFontTx/>
              <a:buChar char="-"/>
            </a:pPr>
            <a:endParaRPr lang="en-ZA" dirty="0"/>
          </a:p>
        </p:txBody>
      </p:sp>
      <p:graphicFrame>
        <p:nvGraphicFramePr>
          <p:cNvPr id="20" name="Table 19"/>
          <p:cNvGraphicFramePr>
            <a:graphicFrameLocks noGrp="1"/>
          </p:cNvGraphicFramePr>
          <p:nvPr>
            <p:extLst>
              <p:ext uri="{D42A27DB-BD31-4B8C-83A1-F6EECF244321}">
                <p14:modId xmlns:p14="http://schemas.microsoft.com/office/powerpoint/2010/main" xmlns="" val="1265640131"/>
              </p:ext>
            </p:extLst>
          </p:nvPr>
        </p:nvGraphicFramePr>
        <p:xfrm>
          <a:off x="358628" y="812319"/>
          <a:ext cx="7779532" cy="4821881"/>
        </p:xfrm>
        <a:graphic>
          <a:graphicData uri="http://schemas.openxmlformats.org/drawingml/2006/table">
            <a:tbl>
              <a:tblPr firstRow="1" bandRow="1">
                <a:tableStyleId>{5C22544A-7EE6-4342-B048-85BDC9FD1C3A}</a:tableStyleId>
              </a:tblPr>
              <a:tblGrid>
                <a:gridCol w="3780761"/>
                <a:gridCol w="2092813"/>
                <a:gridCol w="1905958"/>
              </a:tblGrid>
              <a:tr h="434774">
                <a:tc>
                  <a:txBody>
                    <a:bodyPr/>
                    <a:lstStyle/>
                    <a:p>
                      <a:r>
                        <a:rPr lang="af-ZA" sz="2000" noProof="0" dirty="0" smtClean="0">
                          <a:solidFill>
                            <a:schemeClr val="bg1"/>
                          </a:solidFill>
                          <a:latin typeface="Arial" pitchFamily="34" charset="0"/>
                          <a:cs typeface="Arial" pitchFamily="34" charset="0"/>
                        </a:rPr>
                        <a:t>Opsie</a:t>
                      </a:r>
                      <a:endParaRPr lang="af-ZA" sz="2000" noProof="0" dirty="0">
                        <a:solidFill>
                          <a:schemeClr val="bg1"/>
                        </a:solidFill>
                        <a:latin typeface="Arial" pitchFamily="34" charset="0"/>
                        <a:cs typeface="Arial" pitchFamily="34" charset="0"/>
                      </a:endParaRPr>
                    </a:p>
                  </a:txBody>
                  <a:tcPr>
                    <a:solidFill>
                      <a:schemeClr val="tx2"/>
                    </a:solidFill>
                  </a:tcPr>
                </a:tc>
                <a:tc>
                  <a:txBody>
                    <a:bodyPr/>
                    <a:lstStyle/>
                    <a:p>
                      <a:pPr algn="ctr"/>
                      <a:r>
                        <a:rPr lang="af-ZA" sz="2000" noProof="0" smtClean="0">
                          <a:solidFill>
                            <a:schemeClr val="bg1"/>
                          </a:solidFill>
                          <a:latin typeface="Arial" pitchFamily="34" charset="0"/>
                          <a:cs typeface="Arial" pitchFamily="34" charset="0"/>
                        </a:rPr>
                        <a:t>2012</a:t>
                      </a:r>
                      <a:endParaRPr lang="af-ZA" sz="2000" noProof="0">
                        <a:solidFill>
                          <a:schemeClr val="bg1"/>
                        </a:solidFill>
                        <a:latin typeface="Arial" pitchFamily="34" charset="0"/>
                        <a:cs typeface="Arial" pitchFamily="34" charset="0"/>
                      </a:endParaRPr>
                    </a:p>
                  </a:txBody>
                  <a:tcPr>
                    <a:solidFill>
                      <a:schemeClr val="tx2"/>
                    </a:solidFill>
                  </a:tcPr>
                </a:tc>
                <a:tc>
                  <a:txBody>
                    <a:bodyPr/>
                    <a:lstStyle/>
                    <a:p>
                      <a:pPr algn="ctr"/>
                      <a:r>
                        <a:rPr lang="af-ZA" sz="2000" noProof="0" smtClean="0">
                          <a:solidFill>
                            <a:schemeClr val="bg1"/>
                          </a:solidFill>
                          <a:latin typeface="Arial" pitchFamily="34" charset="0"/>
                          <a:cs typeface="Arial" pitchFamily="34" charset="0"/>
                        </a:rPr>
                        <a:t>2013</a:t>
                      </a:r>
                      <a:endParaRPr lang="af-ZA" sz="2000" noProof="0">
                        <a:solidFill>
                          <a:schemeClr val="bg1"/>
                        </a:solidFill>
                        <a:latin typeface="Arial" pitchFamily="34" charset="0"/>
                        <a:cs typeface="Arial" pitchFamily="34" charset="0"/>
                      </a:endParaRPr>
                    </a:p>
                  </a:txBody>
                  <a:tcPr>
                    <a:solidFill>
                      <a:schemeClr val="tx2"/>
                    </a:solidFill>
                  </a:tcPr>
                </a:tc>
              </a:tr>
              <a:tr h="434774">
                <a:tc>
                  <a:txBody>
                    <a:bodyPr/>
                    <a:lstStyle/>
                    <a:p>
                      <a:r>
                        <a:rPr lang="af-ZA" sz="1800" b="0" noProof="0" dirty="0" smtClean="0">
                          <a:solidFill>
                            <a:schemeClr val="bg1"/>
                          </a:solidFill>
                          <a:latin typeface="Arial" pitchFamily="34" charset="0"/>
                          <a:cs typeface="Arial" pitchFamily="34" charset="0"/>
                        </a:rPr>
                        <a:t>Beat</a:t>
                      </a:r>
                      <a:r>
                        <a:rPr lang="af-ZA" sz="1800" b="0" baseline="0" noProof="0" dirty="0" smtClean="0">
                          <a:solidFill>
                            <a:schemeClr val="bg1"/>
                          </a:solidFill>
                          <a:latin typeface="Arial" pitchFamily="34" charset="0"/>
                          <a:cs typeface="Arial" pitchFamily="34" charset="0"/>
                        </a:rPr>
                        <a:t>1</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dirty="0" smtClean="0">
                          <a:solidFill>
                            <a:schemeClr val="bg1"/>
                          </a:solidFill>
                          <a:latin typeface="Arial" pitchFamily="34" charset="0"/>
                          <a:cs typeface="Arial" pitchFamily="34" charset="0"/>
                        </a:rPr>
                        <a:t>Beat2</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r>
              <a:tr h="474141">
                <a:tc>
                  <a:txBody>
                    <a:bodyPr/>
                    <a:lstStyle/>
                    <a:p>
                      <a:r>
                        <a:rPr lang="af-ZA" sz="1800" b="0" noProof="0" dirty="0" smtClean="0">
                          <a:solidFill>
                            <a:schemeClr val="bg1"/>
                          </a:solidFill>
                          <a:latin typeface="Arial" pitchFamily="34" charset="0"/>
                          <a:cs typeface="Arial" pitchFamily="34" charset="0"/>
                        </a:rPr>
                        <a:t>Beat3</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Pace</a:t>
                      </a:r>
                      <a:r>
                        <a:rPr lang="af-ZA" sz="1800" b="0" baseline="0" noProof="0" smtClean="0">
                          <a:solidFill>
                            <a:schemeClr val="bg1"/>
                          </a:solidFill>
                          <a:latin typeface="Arial" pitchFamily="34" charset="0"/>
                          <a:cs typeface="Arial" pitchFamily="34" charset="0"/>
                        </a:rPr>
                        <a:t>1</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8,70%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8,85%</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Pace2</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10,00%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9,50%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Pace3</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10,80%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8,90%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Pace4</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10,80%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8,50%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Pulse1</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10,40%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8,85%</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0" noProof="0" smtClean="0">
                          <a:solidFill>
                            <a:schemeClr val="bg1"/>
                          </a:solidFill>
                          <a:latin typeface="Arial" pitchFamily="34" charset="0"/>
                          <a:cs typeface="Arial" pitchFamily="34" charset="0"/>
                        </a:rPr>
                        <a:t>Pulse2</a:t>
                      </a:r>
                      <a:endParaRPr lang="af-ZA" sz="1800" b="0"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10,40%</a:t>
                      </a:r>
                      <a:endParaRPr lang="af-ZA" sz="1800" b="0"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0" noProof="0" dirty="0" smtClean="0">
                          <a:solidFill>
                            <a:schemeClr val="bg1"/>
                          </a:solidFill>
                          <a:latin typeface="Arial" pitchFamily="34" charset="0"/>
                          <a:cs typeface="Arial" pitchFamily="34" charset="0"/>
                        </a:rPr>
                        <a:t>9,50%</a:t>
                      </a:r>
                      <a:endParaRPr lang="af-ZA" sz="1800" b="0" noProof="0" dirty="0">
                        <a:solidFill>
                          <a:schemeClr val="bg1"/>
                        </a:solidFill>
                        <a:latin typeface="Arial" pitchFamily="34" charset="0"/>
                        <a:cs typeface="Arial" pitchFamily="34" charset="0"/>
                      </a:endParaRPr>
                    </a:p>
                  </a:txBody>
                  <a:tcPr>
                    <a:solidFill>
                      <a:srgbClr val="0093D3"/>
                    </a:solidFill>
                  </a:tcPr>
                </a:tc>
              </a:tr>
              <a:tr h="434774">
                <a:tc>
                  <a:txBody>
                    <a:bodyPr/>
                    <a:lstStyle/>
                    <a:p>
                      <a:r>
                        <a:rPr lang="af-ZA" sz="1800" b="1" noProof="0" smtClean="0">
                          <a:solidFill>
                            <a:schemeClr val="bg1"/>
                          </a:solidFill>
                          <a:latin typeface="Arial" pitchFamily="34" charset="0"/>
                          <a:cs typeface="Arial" pitchFamily="34" charset="0"/>
                        </a:rPr>
                        <a:t>Gemiddeld</a:t>
                      </a:r>
                      <a:endParaRPr lang="af-ZA" sz="1800" b="1" noProof="0">
                        <a:solidFill>
                          <a:schemeClr val="bg1"/>
                        </a:solidFill>
                        <a:latin typeface="Arial" pitchFamily="34" charset="0"/>
                        <a:cs typeface="Arial" pitchFamily="34" charset="0"/>
                      </a:endParaRPr>
                    </a:p>
                  </a:txBody>
                  <a:tcPr>
                    <a:solidFill>
                      <a:srgbClr val="0093D3"/>
                    </a:solidFill>
                  </a:tcPr>
                </a:tc>
                <a:tc>
                  <a:txBody>
                    <a:bodyPr/>
                    <a:lstStyle/>
                    <a:p>
                      <a:pPr algn="ctr"/>
                      <a:r>
                        <a:rPr lang="af-ZA" sz="1800" b="1" noProof="0" dirty="0" smtClean="0">
                          <a:solidFill>
                            <a:schemeClr val="bg1"/>
                          </a:solidFill>
                          <a:latin typeface="Arial" pitchFamily="34" charset="0"/>
                          <a:cs typeface="Arial" pitchFamily="34" charset="0"/>
                        </a:rPr>
                        <a:t>9,81%</a:t>
                      </a:r>
                      <a:endParaRPr lang="af-ZA" sz="1800" b="1" noProof="0" dirty="0">
                        <a:solidFill>
                          <a:schemeClr val="bg1"/>
                        </a:solidFill>
                        <a:latin typeface="Arial" pitchFamily="34" charset="0"/>
                        <a:cs typeface="Arial" pitchFamily="34" charset="0"/>
                      </a:endParaRPr>
                    </a:p>
                  </a:txBody>
                  <a:tcPr>
                    <a:solidFill>
                      <a:srgbClr val="0093D3"/>
                    </a:solidFill>
                  </a:tcPr>
                </a:tc>
                <a:tc>
                  <a:txBody>
                    <a:bodyPr/>
                    <a:lstStyle/>
                    <a:p>
                      <a:pPr algn="ctr"/>
                      <a:r>
                        <a:rPr lang="af-ZA" sz="1800" b="1" noProof="0" dirty="0" smtClean="0">
                          <a:solidFill>
                            <a:schemeClr val="bg1"/>
                          </a:solidFill>
                          <a:latin typeface="Arial" pitchFamily="34" charset="0"/>
                          <a:cs typeface="Arial" pitchFamily="34" charset="0"/>
                        </a:rPr>
                        <a:t>8,99%</a:t>
                      </a:r>
                      <a:endParaRPr lang="af-ZA" sz="1800" b="1" noProof="0" dirty="0">
                        <a:solidFill>
                          <a:schemeClr val="bg1"/>
                        </a:solidFill>
                        <a:latin typeface="Arial" pitchFamily="34" charset="0"/>
                        <a:cs typeface="Arial" pitchFamily="34" charset="0"/>
                      </a:endParaRPr>
                    </a:p>
                  </a:txBody>
                  <a:tcPr>
                    <a:solidFill>
                      <a:srgbClr val="0093D3"/>
                    </a:solidFill>
                  </a:tcPr>
                </a:tc>
              </a:tr>
            </a:tbl>
          </a:graphicData>
        </a:graphic>
      </p:graphicFrame>
    </p:spTree>
    <p:extLst>
      <p:ext uri="{BB962C8B-B14F-4D97-AF65-F5344CB8AC3E}">
        <p14:creationId xmlns:p14="http://schemas.microsoft.com/office/powerpoint/2010/main" xmlns="" val="28098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215543" y="0"/>
            <a:ext cx="7246306" cy="523220"/>
          </a:xfrm>
          <a:prstGeom prst="rect">
            <a:avLst/>
          </a:prstGeom>
          <a:noFill/>
        </p:spPr>
        <p:txBody>
          <a:bodyPr wrap="square" rtlCol="0">
            <a:spAutoFit/>
          </a:bodyPr>
          <a:lstStyle/>
          <a:p>
            <a:r>
              <a:rPr lang="af-ZA" sz="2800" b="1" dirty="0" smtClean="0">
                <a:solidFill>
                  <a:srgbClr val="004264"/>
                </a:solidFill>
                <a:latin typeface="Arial"/>
                <a:cs typeface="Arial"/>
              </a:rPr>
              <a:t>Oorkoepelende Veranderings</a:t>
            </a:r>
            <a:endParaRPr lang="af-ZA" sz="2800" b="1" dirty="0">
              <a:solidFill>
                <a:srgbClr val="004264"/>
              </a:solidFill>
              <a:latin typeface="Arial"/>
              <a:cs typeface="Arial"/>
            </a:endParaRPr>
          </a:p>
        </p:txBody>
      </p:sp>
      <p:sp>
        <p:nvSpPr>
          <p:cNvPr id="2" name="Rectangle 1"/>
          <p:cNvSpPr/>
          <p:nvPr/>
        </p:nvSpPr>
        <p:spPr>
          <a:xfrm>
            <a:off x="330479" y="700870"/>
            <a:ext cx="7769581" cy="2893100"/>
          </a:xfrm>
          <a:prstGeom prst="rect">
            <a:avLst/>
          </a:prstGeom>
        </p:spPr>
        <p:txBody>
          <a:bodyPr wrap="square">
            <a:spAutoFit/>
          </a:bodyPr>
          <a:lstStyle/>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r>
              <a:rPr lang="af-ZA" dirty="0" smtClean="0">
                <a:latin typeface="Arial" pitchFamily="34" charset="0"/>
                <a:cs typeface="Arial" pitchFamily="34" charset="0"/>
              </a:rPr>
              <a:t>Limiete vir alle opsies met 7% verhoog, afgerond tot die naaste honderd.</a:t>
            </a:r>
          </a:p>
          <a:p>
            <a:pPr marL="285750" lvl="0" indent="-285750">
              <a:buFont typeface="Arial" pitchFamily="34" charset="0"/>
              <a:buChar char="•"/>
            </a:pPr>
            <a:endParaRPr lang="af-ZA" dirty="0" smtClean="0">
              <a:latin typeface="Arial" pitchFamily="34" charset="0"/>
              <a:cs typeface="Arial" pitchFamily="34" charset="0"/>
            </a:endParaRPr>
          </a:p>
          <a:p>
            <a:pPr marL="285750" lvl="0" indent="-285750">
              <a:buFont typeface="Arial" pitchFamily="34" charset="0"/>
              <a:buChar char="•"/>
            </a:pPr>
            <a:r>
              <a:rPr lang="af-ZA" dirty="0" smtClean="0">
                <a:latin typeface="Arial"/>
                <a:cs typeface="Arial"/>
              </a:rPr>
              <a:t>'n Voordeel vir ortopediese en mediese toestelle tot binne-hospitaaldienste vir alle opsies bygevoeg</a:t>
            </a:r>
            <a:r>
              <a:rPr lang="af-ZA" dirty="0" smtClean="0">
                <a:latin typeface="Arial" pitchFamily="34" charset="0"/>
                <a:cs typeface="Arial" pitchFamily="34" charset="0"/>
              </a:rPr>
              <a:t>.</a:t>
            </a:r>
          </a:p>
          <a:p>
            <a:pPr marL="285750" lvl="0" indent="-285750">
              <a:buFont typeface="Arial" pitchFamily="34" charset="0"/>
              <a:buChar char="•"/>
            </a:pPr>
            <a:endParaRPr lang="af-ZA" dirty="0" smtClean="0">
              <a:latin typeface="Arial" pitchFamily="34" charset="0"/>
              <a:cs typeface="Arial" pitchFamily="34" charset="0"/>
            </a:endParaRPr>
          </a:p>
          <a:p>
            <a:pPr marL="285750" lvl="0" indent="-285750">
              <a:buFont typeface="Arial" pitchFamily="34" charset="0"/>
              <a:buChar char="•"/>
            </a:pPr>
            <a:r>
              <a:rPr lang="af-ZA" dirty="0" smtClean="0">
                <a:latin typeface="Arial" pitchFamily="34" charset="0"/>
                <a:cs typeface="Arial" pitchFamily="34" charset="0"/>
              </a:rPr>
              <a:t>Biometriese siftingstoetse by voorkomendesorg tot alle opsies bygevoeg (Clicks &amp; Dis-Chem).</a:t>
            </a:r>
          </a:p>
          <a:p>
            <a:pPr marL="285750" lvl="0" indent="-285750"/>
            <a:endParaRPr lang="af-ZA" dirty="0" smtClean="0">
              <a:latin typeface="Arial" pitchFamily="34" charset="0"/>
              <a:cs typeface="Arial" pitchFamily="34" charset="0"/>
            </a:endParaRPr>
          </a:p>
        </p:txBody>
      </p:sp>
    </p:spTree>
    <p:extLst>
      <p:ext uri="{BB962C8B-B14F-4D97-AF65-F5344CB8AC3E}">
        <p14:creationId xmlns:p14="http://schemas.microsoft.com/office/powerpoint/2010/main" xmlns="" val="370737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702885 PPT Templates4.jpg"/>
          <p:cNvPicPr>
            <a:picLocks noChangeAspect="1"/>
          </p:cNvPicPr>
          <p:nvPr/>
        </p:nvPicPr>
        <p:blipFill>
          <a:blip r:embed="rId2"/>
          <a:stretch>
            <a:fillRect/>
          </a:stretch>
        </p:blipFill>
        <p:spPr>
          <a:xfrm>
            <a:off x="3175" y="0"/>
            <a:ext cx="9140825" cy="6858001"/>
          </a:xfrm>
          <a:prstGeom prst="rect">
            <a:avLst/>
          </a:prstGeom>
        </p:spPr>
      </p:pic>
      <p:sp>
        <p:nvSpPr>
          <p:cNvPr id="3" name="TextBox 2"/>
          <p:cNvSpPr txBox="1"/>
          <p:nvPr/>
        </p:nvSpPr>
        <p:spPr>
          <a:xfrm>
            <a:off x="215544" y="0"/>
            <a:ext cx="6565650" cy="523220"/>
          </a:xfrm>
          <a:prstGeom prst="rect">
            <a:avLst/>
          </a:prstGeom>
          <a:noFill/>
        </p:spPr>
        <p:txBody>
          <a:bodyPr wrap="square" rtlCol="0">
            <a:spAutoFit/>
          </a:bodyPr>
          <a:lstStyle/>
          <a:p>
            <a:r>
              <a:rPr lang="af-ZA" sz="2800" b="1" dirty="0" smtClean="0">
                <a:solidFill>
                  <a:srgbClr val="004264"/>
                </a:solidFill>
                <a:latin typeface="Arial"/>
                <a:cs typeface="Arial"/>
              </a:rPr>
              <a:t>Biometriese Siftingstoetse</a:t>
            </a:r>
            <a:endParaRPr lang="af-ZA" sz="2800" b="1" dirty="0">
              <a:solidFill>
                <a:srgbClr val="004264"/>
              </a:solidFill>
              <a:latin typeface="Arial"/>
              <a:cs typeface="Arial"/>
            </a:endParaRPr>
          </a:p>
        </p:txBody>
      </p:sp>
      <p:sp>
        <p:nvSpPr>
          <p:cNvPr id="2" name="Rectangle 1"/>
          <p:cNvSpPr/>
          <p:nvPr/>
        </p:nvSpPr>
        <p:spPr>
          <a:xfrm>
            <a:off x="277139" y="708490"/>
            <a:ext cx="8021041" cy="5463034"/>
          </a:xfrm>
          <a:prstGeom prst="rect">
            <a:avLst/>
          </a:prstGeom>
        </p:spPr>
        <p:txBody>
          <a:bodyPr wrap="square">
            <a:spAutoFit/>
          </a:bodyPr>
          <a:lstStyle/>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spcAft>
                <a:spcPts val="600"/>
              </a:spcAft>
              <a:buFont typeface="Arial" pitchFamily="34" charset="0"/>
              <a:buChar char="•"/>
            </a:pPr>
            <a:r>
              <a:rPr lang="af-ZA" dirty="0" smtClean="0">
                <a:latin typeface="Arial" pitchFamily="34" charset="0"/>
                <a:cs typeface="Arial" pitchFamily="34" charset="0"/>
              </a:rPr>
              <a:t>Alle bevoordeeldes wat ouer as 10 jaar is</a:t>
            </a:r>
          </a:p>
          <a:p>
            <a:pPr marL="285750" lvl="0" indent="-285750">
              <a:spcAft>
                <a:spcPts val="600"/>
              </a:spcAft>
              <a:buFont typeface="Arial" pitchFamily="34" charset="0"/>
              <a:buChar char="•"/>
            </a:pPr>
            <a:r>
              <a:rPr lang="af-ZA" dirty="0" smtClean="0">
                <a:latin typeface="Arial" pitchFamily="34" charset="0"/>
                <a:cs typeface="Arial" pitchFamily="34" charset="0"/>
              </a:rPr>
              <a:t>Een keer per jaar</a:t>
            </a:r>
          </a:p>
          <a:p>
            <a:pPr marL="285750" lvl="0" indent="-285750">
              <a:spcAft>
                <a:spcPts val="600"/>
              </a:spcAft>
              <a:buFont typeface="Arial" pitchFamily="34" charset="0"/>
              <a:buChar char="•"/>
            </a:pPr>
            <a:r>
              <a:rPr lang="af-ZA" dirty="0" smtClean="0">
                <a:latin typeface="Arial" pitchFamily="34" charset="0"/>
                <a:cs typeface="Arial" pitchFamily="34" charset="0"/>
              </a:rPr>
              <a:t>Slegs by Dis-Chem apteke en Clicks klinieke</a:t>
            </a:r>
          </a:p>
          <a:p>
            <a:pPr marL="285750" lvl="0" indent="-285750">
              <a:spcAft>
                <a:spcPts val="600"/>
              </a:spcAft>
              <a:buFont typeface="Arial" pitchFamily="34" charset="0"/>
              <a:buChar char="•"/>
            </a:pPr>
            <a:r>
              <a:rPr lang="af-ZA" dirty="0" smtClean="0">
                <a:latin typeface="Arial" pitchFamily="34" charset="0"/>
                <a:cs typeface="Arial" pitchFamily="34" charset="0"/>
              </a:rPr>
              <a:t>Sluit in:</a:t>
            </a:r>
          </a:p>
          <a:p>
            <a:pPr lvl="0">
              <a:spcAft>
                <a:spcPts val="600"/>
              </a:spcAft>
            </a:pPr>
            <a:r>
              <a:rPr lang="af-ZA" dirty="0" smtClean="0">
                <a:latin typeface="Arial" pitchFamily="34" charset="0"/>
                <a:cs typeface="Arial" pitchFamily="34" charset="0"/>
              </a:rPr>
              <a:t>	 	Bloeddrukmeting</a:t>
            </a:r>
          </a:p>
          <a:p>
            <a:pPr lvl="0">
              <a:spcAft>
                <a:spcPts val="600"/>
              </a:spcAft>
            </a:pPr>
            <a:r>
              <a:rPr lang="af-ZA" dirty="0" smtClean="0">
                <a:latin typeface="Arial" pitchFamily="34" charset="0"/>
                <a:cs typeface="Arial" pitchFamily="34" charset="0"/>
              </a:rPr>
              <a:t>		Liggaamsmassa-indeks (lengte &amp; gewig)</a:t>
            </a:r>
          </a:p>
          <a:p>
            <a:pPr lvl="0">
              <a:spcAft>
                <a:spcPts val="600"/>
              </a:spcAft>
            </a:pPr>
            <a:r>
              <a:rPr lang="af-ZA" dirty="0" smtClean="0">
                <a:latin typeface="Arial" pitchFamily="34" charset="0"/>
                <a:cs typeface="Arial" pitchFamily="34" charset="0"/>
              </a:rPr>
              <a:t>	- Kitstoetse vir:</a:t>
            </a:r>
          </a:p>
          <a:p>
            <a:pPr lvl="0">
              <a:spcAft>
                <a:spcPts val="600"/>
              </a:spcAft>
            </a:pPr>
            <a:r>
              <a:rPr lang="af-ZA" dirty="0" smtClean="0">
                <a:latin typeface="Arial" pitchFamily="34" charset="0"/>
                <a:cs typeface="Arial" pitchFamily="34" charset="0"/>
              </a:rPr>
              <a:t>		Glukose</a:t>
            </a:r>
          </a:p>
          <a:p>
            <a:pPr lvl="0">
              <a:spcAft>
                <a:spcPts val="600"/>
              </a:spcAft>
            </a:pPr>
            <a:r>
              <a:rPr lang="af-ZA" dirty="0" smtClean="0">
                <a:latin typeface="Arial" pitchFamily="34" charset="0"/>
                <a:cs typeface="Arial" pitchFamily="34" charset="0"/>
              </a:rPr>
              <a:t>		Cholesterol</a:t>
            </a:r>
          </a:p>
          <a:p>
            <a:pPr marL="342900" lvl="0" indent="-342900">
              <a:spcAft>
                <a:spcPts val="600"/>
              </a:spcAft>
              <a:buFont typeface="Arial" pitchFamily="34" charset="0"/>
              <a:buChar char="•"/>
            </a:pPr>
            <a:r>
              <a:rPr lang="af-ZA" dirty="0" smtClean="0">
                <a:latin typeface="Arial" pitchFamily="34" charset="0"/>
                <a:cs typeface="Arial" pitchFamily="34" charset="0"/>
              </a:rPr>
              <a:t>Indien die uitslae van hierdie toetse nie binne die vereiste riglyne val nie - verwys na algemene praktisyn – gewone voordele geld </a:t>
            </a:r>
          </a:p>
          <a:p>
            <a:pPr marL="342900" lvl="0" indent="-342900">
              <a:spcAft>
                <a:spcPts val="600"/>
              </a:spcAft>
            </a:pPr>
            <a:r>
              <a:rPr lang="af-ZA" dirty="0" smtClean="0">
                <a:latin typeface="Arial" pitchFamily="34" charset="0"/>
                <a:cs typeface="Arial" pitchFamily="34" charset="0"/>
              </a:rPr>
              <a:t>	(ooreenkomstig persoonlike opsiekeuse en beskikbare voordele)</a:t>
            </a:r>
          </a:p>
          <a:p>
            <a:pPr marL="285750" lvl="0" indent="-285750">
              <a:buFont typeface="Arial" pitchFamily="34" charset="0"/>
              <a:buChar char="•"/>
            </a:pPr>
            <a:endParaRPr lang="af-ZA" dirty="0" smtClean="0">
              <a:latin typeface="Arial" pitchFamily="34" charset="0"/>
              <a:cs typeface="Arial" pitchFamily="34" charset="0"/>
            </a:endParaRPr>
          </a:p>
          <a:p>
            <a:pPr marL="285750" lvl="0" indent="-285750">
              <a:buFont typeface="Arial" pitchFamily="34" charset="0"/>
              <a:buChar char="•"/>
            </a:pPr>
            <a:endParaRPr lang="af-ZA" sz="2000" dirty="0" smtClean="0">
              <a:latin typeface="Arial" pitchFamily="34" charset="0"/>
              <a:cs typeface="Arial" pitchFamily="34" charset="0"/>
            </a:endParaRPr>
          </a:p>
          <a:p>
            <a:pPr marL="285750" lvl="0" indent="-285750">
              <a:buFont typeface="Arial" pitchFamily="34" charset="0"/>
              <a:buChar char="•"/>
            </a:pPr>
            <a:endParaRPr lang="af-ZA" sz="2000" dirty="0">
              <a:latin typeface="Arial" pitchFamily="34" charset="0"/>
              <a:cs typeface="Arial" pitchFamily="34" charset="0"/>
            </a:endParaRPr>
          </a:p>
        </p:txBody>
      </p:sp>
      <p:pic>
        <p:nvPicPr>
          <p:cNvPr id="6"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079879" y="2485702"/>
            <a:ext cx="190698" cy="269876"/>
          </a:xfrm>
          <a:prstGeom prst="rect">
            <a:avLst/>
          </a:prstGeom>
          <a:noFill/>
        </p:spPr>
      </p:pic>
      <p:pic>
        <p:nvPicPr>
          <p:cNvPr id="11"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083375" y="2839084"/>
            <a:ext cx="190698" cy="269876"/>
          </a:xfrm>
          <a:prstGeom prst="rect">
            <a:avLst/>
          </a:prstGeom>
          <a:noFill/>
        </p:spPr>
      </p:pic>
      <p:pic>
        <p:nvPicPr>
          <p:cNvPr id="12"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094491" y="3537890"/>
            <a:ext cx="190698" cy="269876"/>
          </a:xfrm>
          <a:prstGeom prst="rect">
            <a:avLst/>
          </a:prstGeom>
          <a:noFill/>
        </p:spPr>
      </p:pic>
      <p:pic>
        <p:nvPicPr>
          <p:cNvPr id="13" name="Picture 2" descr="C:\Documents and Settings\elzettes.SHM\My Documents\Bestmed\CI\Bestmed 2011\CI Manual\Icons\Bestmed Icons (pantone)-0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089247" y="3865876"/>
            <a:ext cx="190698" cy="269876"/>
          </a:xfrm>
          <a:prstGeom prst="rect">
            <a:avLst/>
          </a:prstGeom>
          <a:noFill/>
        </p:spPr>
      </p:pic>
    </p:spTree>
    <p:extLst>
      <p:ext uri="{BB962C8B-B14F-4D97-AF65-F5344CB8AC3E}">
        <p14:creationId xmlns:p14="http://schemas.microsoft.com/office/powerpoint/2010/main" xmlns="" val="863738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4021</TotalTime>
  <Words>4298</Words>
  <Application>Microsoft Office PowerPoint</Application>
  <PresentationFormat>On-screen Show (4:3)</PresentationFormat>
  <Paragraphs>1622</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dc:creator>
  <cp:lastModifiedBy>mariettel</cp:lastModifiedBy>
  <cp:revision>366</cp:revision>
  <cp:lastPrinted>2012-10-10T10:43:02Z</cp:lastPrinted>
  <dcterms:created xsi:type="dcterms:W3CDTF">2012-09-18T13:52:53Z</dcterms:created>
  <dcterms:modified xsi:type="dcterms:W3CDTF">2012-10-11T10:24:31Z</dcterms:modified>
</cp:coreProperties>
</file>